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300" r:id="rId2"/>
    <p:sldId id="308" r:id="rId3"/>
    <p:sldId id="302" r:id="rId4"/>
    <p:sldId id="301" r:id="rId5"/>
    <p:sldId id="303" r:id="rId6"/>
    <p:sldId id="289" r:id="rId7"/>
    <p:sldId id="291" r:id="rId8"/>
    <p:sldId id="277" r:id="rId9"/>
    <p:sldId id="288" r:id="rId10"/>
    <p:sldId id="286" r:id="rId11"/>
    <p:sldId id="292" r:id="rId12"/>
    <p:sldId id="280" r:id="rId13"/>
    <p:sldId id="281" r:id="rId14"/>
    <p:sldId id="282" r:id="rId15"/>
    <p:sldId id="293" r:id="rId16"/>
    <p:sldId id="283" r:id="rId17"/>
    <p:sldId id="295" r:id="rId18"/>
    <p:sldId id="297" r:id="rId19"/>
    <p:sldId id="284" r:id="rId20"/>
    <p:sldId id="298" r:id="rId21"/>
    <p:sldId id="294" r:id="rId22"/>
    <p:sldId id="299" r:id="rId23"/>
    <p:sldId id="304" r:id="rId24"/>
    <p:sldId id="305" r:id="rId25"/>
    <p:sldId id="306" r:id="rId26"/>
    <p:sldId id="30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173E"/>
    <a:srgbClr val="150C36"/>
    <a:srgbClr val="000000"/>
    <a:srgbClr val="2BADE2"/>
    <a:srgbClr val="5C94FC"/>
    <a:srgbClr val="688266"/>
    <a:srgbClr val="15ED10"/>
    <a:srgbClr val="206900"/>
    <a:srgbClr val="A1C89C"/>
    <a:srgbClr val="3CBC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4535" autoAdjust="0"/>
  </p:normalViewPr>
  <p:slideViewPr>
    <p:cSldViewPr showGuides="1">
      <p:cViewPr varScale="1">
        <p:scale>
          <a:sx n="90" d="100"/>
          <a:sy n="90" d="100"/>
        </p:scale>
        <p:origin x="1254" y="90"/>
      </p:cViewPr>
      <p:guideLst>
        <p:guide orient="horz" pos="2160"/>
        <p:guide pos="3840"/>
      </p:guideLst>
    </p:cSldViewPr>
  </p:slideViewPr>
  <p:notesTextViewPr>
    <p:cViewPr>
      <p:scale>
        <a:sx n="125" d="100"/>
        <a:sy n="125" d="100"/>
      </p:scale>
      <p:origin x="0" y="0"/>
    </p:cViewPr>
  </p:notesTextViewPr>
  <p:gridSpacing cx="114300" cy="1143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5/20/2024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 some 8-bit music as students arrive</a:t>
            </a:r>
          </a:p>
        </p:txBody>
      </p:sp>
      <p:sp>
        <p:nvSpPr>
          <p:cNvPr id="4" name="Slide Number Placeholder 3"/>
          <p:cNvSpPr>
            <a:spLocks noGrp="1"/>
          </p:cNvSpPr>
          <p:nvPr>
            <p:ph type="sldNum" sz="quarter" idx="5"/>
          </p:nvPr>
        </p:nvSpPr>
        <p:spPr/>
        <p:txBody>
          <a:bodyPr/>
          <a:lstStyle/>
          <a:p>
            <a:fld id="{DEC8F7F9-57EC-49CF-9FCD-2B781E4B449F}" type="slidenum">
              <a:rPr lang="en-US" smtClean="0"/>
              <a:t>1</a:t>
            </a:fld>
            <a:endParaRPr lang="en-US"/>
          </a:p>
        </p:txBody>
      </p:sp>
    </p:spTree>
    <p:extLst>
      <p:ext uri="{BB962C8B-B14F-4D97-AF65-F5344CB8AC3E}">
        <p14:creationId xmlns:p14="http://schemas.microsoft.com/office/powerpoint/2010/main" val="1292025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Mario would go on to appear in several video games.</a:t>
            </a:r>
            <a:r>
              <a:rPr lang="en-US" sz="1200" b="0" i="0" kern="1200" baseline="0" dirty="0">
                <a:solidFill>
                  <a:schemeClr val="tx1"/>
                </a:solidFill>
                <a:effectLst/>
                <a:latin typeface="+mn-lt"/>
                <a:ea typeface="+mn-ea"/>
                <a:cs typeface="+mn-cs"/>
              </a:rPr>
              <a:t> Most early Mario games were </a:t>
            </a:r>
            <a:r>
              <a:rPr lang="en-US" sz="1200" b="1" i="0" kern="1200" baseline="0" dirty="0">
                <a:solidFill>
                  <a:schemeClr val="tx1"/>
                </a:solidFill>
                <a:effectLst/>
                <a:latin typeface="+mn-lt"/>
                <a:ea typeface="+mn-ea"/>
                <a:cs typeface="+mn-cs"/>
              </a:rPr>
              <a:t>platformers.</a:t>
            </a:r>
          </a:p>
          <a:p>
            <a:pPr marL="0" indent="0">
              <a:buFont typeface="Arial" panose="020B0604020202020204" pitchFamily="34" charset="0"/>
              <a:buNone/>
            </a:pPr>
            <a:endParaRPr lang="en-US" sz="1200" b="1" i="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i="0" kern="1200" baseline="0" dirty="0">
                <a:solidFill>
                  <a:schemeClr val="tx1"/>
                </a:solidFill>
                <a:effectLst/>
                <a:latin typeface="+mn-lt"/>
                <a:ea typeface="+mn-ea"/>
                <a:cs typeface="+mn-cs"/>
              </a:rPr>
              <a:t>Here we have:</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Mario Bros (arcade game)</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Bros (NES)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Bros 2 (NES)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Bros 3 (NES)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Land (Gameboy)</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World (Super Nintendo)</a:t>
            </a:r>
          </a:p>
          <a:p>
            <a:pPr marL="171450" indent="-171450">
              <a:buFont typeface="Arial" panose="020B0604020202020204" pitchFamily="34" charset="0"/>
              <a:buChar char="•"/>
            </a:pPr>
            <a:endParaRPr lang="en-US" sz="1200" b="0" i="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i="0" kern="1200" baseline="0" dirty="0">
                <a:solidFill>
                  <a:schemeClr val="tx1"/>
                </a:solidFill>
                <a:effectLst/>
                <a:latin typeface="+mn-lt"/>
                <a:ea typeface="+mn-ea"/>
                <a:cs typeface="+mn-cs"/>
              </a:rPr>
              <a:t>What do these games all have in common? They are all examples of </a:t>
            </a:r>
            <a:r>
              <a:rPr lang="en-US" sz="1200" b="1" i="0" kern="1200" baseline="0" dirty="0">
                <a:solidFill>
                  <a:schemeClr val="tx1"/>
                </a:solidFill>
                <a:effectLst/>
                <a:latin typeface="+mn-lt"/>
                <a:ea typeface="+mn-ea"/>
                <a:cs typeface="+mn-cs"/>
              </a:rPr>
              <a:t>platformers</a:t>
            </a:r>
            <a:r>
              <a:rPr lang="en-US" sz="1200" b="0" i="0" kern="1200" baseline="0" dirty="0">
                <a:solidFill>
                  <a:schemeClr val="tx1"/>
                </a:solidFill>
                <a:effectLst/>
                <a:latin typeface="+mn-lt"/>
                <a:ea typeface="+mn-ea"/>
                <a:cs typeface="+mn-cs"/>
              </a:rPr>
              <a:t>.</a:t>
            </a:r>
            <a:endParaRPr lang="en-US" b="0" dirty="0"/>
          </a:p>
        </p:txBody>
      </p:sp>
      <p:sp>
        <p:nvSpPr>
          <p:cNvPr id="4" name="Slide Number Placeholder 3"/>
          <p:cNvSpPr>
            <a:spLocks noGrp="1"/>
          </p:cNvSpPr>
          <p:nvPr>
            <p:ph type="sldNum" sz="quarter" idx="10"/>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2011171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the day, one of the most popular types of video game was a </a:t>
            </a:r>
            <a:r>
              <a:rPr lang="en-US" b="1" dirty="0"/>
              <a:t>platformer</a:t>
            </a:r>
            <a:r>
              <a:rPr lang="en-US" b="0" dirty="0"/>
              <a:t>.</a:t>
            </a:r>
            <a:r>
              <a:rPr lang="en-US" b="0" baseline="0" dirty="0"/>
              <a:t> Ask the students to name any platformers they may have played.</a:t>
            </a:r>
          </a:p>
          <a:p>
            <a:endParaRPr lang="en-US" b="0" baseline="0" dirty="0"/>
          </a:p>
          <a:p>
            <a:r>
              <a:rPr lang="en-US" b="0" baseline="0" dirty="0"/>
              <a:t>These games are:</a:t>
            </a:r>
          </a:p>
          <a:p>
            <a:pPr marL="171450" indent="-171450">
              <a:buFont typeface="Arial" panose="020B0604020202020204" pitchFamily="34" charset="0"/>
              <a:buChar char="•"/>
            </a:pPr>
            <a:r>
              <a:rPr lang="en-US" b="0" baseline="0" dirty="0"/>
              <a:t>Sonic</a:t>
            </a:r>
          </a:p>
          <a:p>
            <a:pPr marL="171450" indent="-171450">
              <a:buFont typeface="Arial" panose="020B0604020202020204" pitchFamily="34" charset="0"/>
              <a:buChar char="•"/>
            </a:pPr>
            <a:r>
              <a:rPr lang="en-US" b="0" baseline="0" dirty="0"/>
              <a:t>Kirby</a:t>
            </a:r>
          </a:p>
          <a:p>
            <a:pPr marL="171450" indent="-171450">
              <a:buFont typeface="Arial" panose="020B0604020202020204" pitchFamily="34" charset="0"/>
              <a:buChar char="•"/>
            </a:pPr>
            <a:r>
              <a:rPr lang="en-US" b="0" baseline="0" dirty="0"/>
              <a:t>Metroid</a:t>
            </a:r>
          </a:p>
          <a:p>
            <a:pPr marL="171450" indent="-171450">
              <a:buFont typeface="Arial" panose="020B0604020202020204" pitchFamily="34" charset="0"/>
              <a:buChar char="•"/>
            </a:pPr>
            <a:r>
              <a:rPr lang="en-US" b="0" baseline="0" dirty="0"/>
              <a:t>Leilani’s Island (a modern indie game – using the retro style!)</a:t>
            </a:r>
          </a:p>
          <a:p>
            <a:endParaRPr lang="en-US" b="0" baseline="0"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16</a:t>
            </a:fld>
            <a:endParaRPr lang="en-US"/>
          </a:p>
        </p:txBody>
      </p:sp>
    </p:spTree>
    <p:extLst>
      <p:ext uri="{BB962C8B-B14F-4D97-AF65-F5344CB8AC3E}">
        <p14:creationId xmlns:p14="http://schemas.microsoft.com/office/powerpoint/2010/main" val="2167993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makes a platformer</a:t>
            </a:r>
            <a:r>
              <a:rPr lang="en-US" baseline="0" dirty="0"/>
              <a:t> a platformer? Ask the students if they know.</a:t>
            </a:r>
          </a:p>
          <a:p>
            <a:endParaRPr lang="en-US" baseline="0" dirty="0"/>
          </a:p>
          <a:p>
            <a:r>
              <a:rPr lang="en-US" b="0" baseline="0" dirty="0"/>
              <a:t>Another thing common in many platformer games is </a:t>
            </a:r>
            <a:r>
              <a:rPr lang="en-US" b="1" baseline="0" dirty="0"/>
              <a:t>pixel graphics</a:t>
            </a:r>
            <a:r>
              <a:rPr lang="en-US" b="0" baseline="0" dirty="0"/>
              <a:t>.</a:t>
            </a:r>
            <a:endParaRPr lang="en-US" baseline="0" dirty="0"/>
          </a:p>
        </p:txBody>
      </p:sp>
      <p:sp>
        <p:nvSpPr>
          <p:cNvPr id="4" name="Slide Number Placeholder 3"/>
          <p:cNvSpPr>
            <a:spLocks noGrp="1"/>
          </p:cNvSpPr>
          <p:nvPr>
            <p:ph type="sldNum" sz="quarter" idx="10"/>
          </p:nvPr>
        </p:nvSpPr>
        <p:spPr/>
        <p:txBody>
          <a:bodyPr/>
          <a:lstStyle/>
          <a:p>
            <a:fld id="{DEC8F7F9-57EC-49CF-9FCD-2B781E4B449F}" type="slidenum">
              <a:rPr lang="en-US" smtClean="0"/>
              <a:t>17</a:t>
            </a:fld>
            <a:endParaRPr lang="en-US"/>
          </a:p>
        </p:txBody>
      </p:sp>
    </p:spTree>
    <p:extLst>
      <p:ext uri="{BB962C8B-B14F-4D97-AF65-F5344CB8AC3E}">
        <p14:creationId xmlns:p14="http://schemas.microsoft.com/office/powerpoint/2010/main" val="3128871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Platformers</a:t>
            </a:r>
            <a:r>
              <a:rPr lang="en-US" baseline="0" dirty="0"/>
              <a:t> from the past had limited graphical abilities, so they had to use </a:t>
            </a:r>
            <a:r>
              <a:rPr lang="en-US" b="1" baseline="0" dirty="0"/>
              <a:t>pixel graphics</a:t>
            </a:r>
            <a:r>
              <a:rPr lang="en-US" b="0" baseline="0" dirty="0"/>
              <a:t>. Many modern platformers use this retro style as well. It is often called “Pixel 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So, what would you do if you want to make a game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18</a:t>
            </a:fld>
            <a:endParaRPr lang="en-US"/>
          </a:p>
        </p:txBody>
      </p:sp>
    </p:spTree>
    <p:extLst>
      <p:ext uri="{BB962C8B-B14F-4D97-AF65-F5344CB8AC3E}">
        <p14:creationId xmlns:p14="http://schemas.microsoft.com/office/powerpoint/2010/main" val="2386521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Nowadays,</a:t>
            </a:r>
            <a:r>
              <a:rPr lang="en-US" baseline="0" dirty="0"/>
              <a:t> it’s pretty easy to make a game using something like </a:t>
            </a:r>
            <a:r>
              <a:rPr lang="en-US" b="1" baseline="0" dirty="0"/>
              <a:t>Super Mario Maker</a:t>
            </a:r>
            <a:r>
              <a:rPr lang="en-US" baseline="0" dirty="0"/>
              <a:t>. There are other online tools for making platformer games.</a:t>
            </a:r>
          </a:p>
          <a:p>
            <a:endParaRPr lang="en-US" baseline="0" dirty="0"/>
          </a:p>
          <a:p>
            <a:r>
              <a:rPr lang="en-US" baseline="0" dirty="0"/>
              <a:t>However, to make a more customized game, it is necessary to use </a:t>
            </a:r>
            <a:r>
              <a:rPr lang="en-US" b="1" baseline="0" dirty="0"/>
              <a:t>code</a:t>
            </a:r>
            <a:r>
              <a:rPr lang="en-US" b="0" baseline="0" dirty="0"/>
              <a:t>.</a:t>
            </a:r>
          </a:p>
        </p:txBody>
      </p:sp>
      <p:sp>
        <p:nvSpPr>
          <p:cNvPr id="4" name="Slide Number Placeholder 3"/>
          <p:cNvSpPr>
            <a:spLocks noGrp="1"/>
          </p:cNvSpPr>
          <p:nvPr>
            <p:ph type="sldNum" sz="quarter" idx="10"/>
          </p:nvPr>
        </p:nvSpPr>
        <p:spPr/>
        <p:txBody>
          <a:bodyPr/>
          <a:lstStyle/>
          <a:p>
            <a:fld id="{DEC8F7F9-57EC-49CF-9FCD-2B781E4B449F}" type="slidenum">
              <a:rPr lang="en-US" smtClean="0"/>
              <a:t>19</a:t>
            </a:fld>
            <a:endParaRPr lang="en-US"/>
          </a:p>
        </p:txBody>
      </p:sp>
    </p:spTree>
    <p:extLst>
      <p:ext uri="{BB962C8B-B14F-4D97-AF65-F5344CB8AC3E}">
        <p14:creationId xmlns:p14="http://schemas.microsoft.com/office/powerpoint/2010/main" val="1464537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The original developers of platformer games had to write a whole lot of code to make the games they made! They used a lot of low-level assembly languages to program the game cartridges and arcade cabinets with entire games.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This code is almost completely indecipherable, but the developers knew what all of it meant!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In modern times, there are many options for creating games using a variety of programming languages.</a:t>
            </a:r>
          </a:p>
        </p:txBody>
      </p:sp>
      <p:sp>
        <p:nvSpPr>
          <p:cNvPr id="4" name="Slide Number Placeholder 3"/>
          <p:cNvSpPr>
            <a:spLocks noGrp="1"/>
          </p:cNvSpPr>
          <p:nvPr>
            <p:ph type="sldNum" sz="quarter" idx="10"/>
          </p:nvPr>
        </p:nvSpPr>
        <p:spPr/>
        <p:txBody>
          <a:bodyPr/>
          <a:lstStyle/>
          <a:p>
            <a:fld id="{DEC8F7F9-57EC-49CF-9FCD-2B781E4B449F}" type="slidenum">
              <a:rPr lang="en-US" smtClean="0"/>
              <a:t>20</a:t>
            </a:fld>
            <a:endParaRPr lang="en-US"/>
          </a:p>
        </p:txBody>
      </p:sp>
    </p:spTree>
    <p:extLst>
      <p:ext uri="{BB962C8B-B14F-4D97-AF65-F5344CB8AC3E}">
        <p14:creationId xmlns:p14="http://schemas.microsoft.com/office/powerpoint/2010/main" val="1690402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Microsoft’s</a:t>
            </a:r>
            <a:r>
              <a:rPr lang="en-US" b="1" dirty="0"/>
              <a:t> </a:t>
            </a:r>
            <a:r>
              <a:rPr lang="en-US" b="1" dirty="0" err="1"/>
              <a:t>MakeCode</a:t>
            </a:r>
            <a:r>
              <a:rPr lang="en-US" b="1" dirty="0"/>
              <a:t> Arcade</a:t>
            </a:r>
            <a:r>
              <a:rPr lang="en-US" b="0" dirty="0"/>
              <a:t> is a free game</a:t>
            </a:r>
            <a:r>
              <a:rPr lang="en-US" b="0" baseline="0" dirty="0"/>
              <a:t> development platform used to make retro games with a block-based language. It’s a good way start learning how to code while making a game!</a:t>
            </a:r>
            <a:endParaRPr lang="en-US" b="1" dirty="0"/>
          </a:p>
        </p:txBody>
      </p:sp>
      <p:sp>
        <p:nvSpPr>
          <p:cNvPr id="4" name="Slide Number Placeholder 3"/>
          <p:cNvSpPr>
            <a:spLocks noGrp="1"/>
          </p:cNvSpPr>
          <p:nvPr>
            <p:ph type="sldNum" sz="quarter" idx="10"/>
          </p:nvPr>
        </p:nvSpPr>
        <p:spPr/>
        <p:txBody>
          <a:bodyPr/>
          <a:lstStyle/>
          <a:p>
            <a:fld id="{DEC8F7F9-57EC-49CF-9FCD-2B781E4B449F}" type="slidenum">
              <a:rPr lang="en-US" smtClean="0"/>
              <a:t>21</a:t>
            </a:fld>
            <a:endParaRPr lang="en-US"/>
          </a:p>
        </p:txBody>
      </p:sp>
    </p:spTree>
    <p:extLst>
      <p:ext uri="{BB962C8B-B14F-4D97-AF65-F5344CB8AC3E}">
        <p14:creationId xmlns:p14="http://schemas.microsoft.com/office/powerpoint/2010/main" val="1368108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all of the instructors </a:t>
            </a:r>
            <a:r>
              <a:rPr lang="en-US"/>
              <a:t>introduce themselves!</a:t>
            </a:r>
          </a:p>
        </p:txBody>
      </p:sp>
      <p:sp>
        <p:nvSpPr>
          <p:cNvPr id="4" name="Slide Number Placeholder 3"/>
          <p:cNvSpPr>
            <a:spLocks noGrp="1"/>
          </p:cNvSpPr>
          <p:nvPr>
            <p:ph type="sldNum" sz="quarter" idx="5"/>
          </p:nvPr>
        </p:nvSpPr>
        <p:spPr/>
        <p:txBody>
          <a:bodyPr/>
          <a:lstStyle/>
          <a:p>
            <a:fld id="{DEC8F7F9-57EC-49CF-9FCD-2B781E4B449F}" type="slidenum">
              <a:rPr lang="en-US" smtClean="0"/>
              <a:t>2</a:t>
            </a:fld>
            <a:endParaRPr lang="en-US"/>
          </a:p>
        </p:txBody>
      </p:sp>
    </p:spTree>
    <p:extLst>
      <p:ext uri="{BB962C8B-B14F-4D97-AF65-F5344CB8AC3E}">
        <p14:creationId xmlns:p14="http://schemas.microsoft.com/office/powerpoint/2010/main" val="2903362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 recognize this game (it is Super Mario World for the Super Nintendo).</a:t>
            </a:r>
          </a:p>
          <a:p>
            <a:endParaRPr lang="en-US" dirty="0"/>
          </a:p>
          <a:p>
            <a:r>
              <a:rPr lang="en-US" dirty="0"/>
              <a:t>Ask if</a:t>
            </a:r>
            <a:r>
              <a:rPr lang="en-US" baseline="0" dirty="0"/>
              <a:t> they have played any</a:t>
            </a:r>
            <a:r>
              <a:rPr lang="en-US" dirty="0"/>
              <a:t> other retro</a:t>
            </a:r>
            <a:r>
              <a:rPr lang="en-US" baseline="0" dirty="0"/>
              <a:t> games (the old Sonic, </a:t>
            </a:r>
            <a:r>
              <a:rPr lang="en-US" baseline="0" dirty="0" err="1"/>
              <a:t>Pokemon</a:t>
            </a:r>
            <a:r>
              <a:rPr lang="en-US" baseline="0" dirty="0"/>
              <a:t>, Kirby, Legend of Zelda, Mega Man, </a:t>
            </a:r>
            <a:r>
              <a:rPr lang="en-US" baseline="0" dirty="0" err="1"/>
              <a:t>etc</a:t>
            </a:r>
            <a:r>
              <a:rPr lang="en-US" baseline="0" dirty="0"/>
              <a:t>). Lots of these were made by </a:t>
            </a:r>
            <a:r>
              <a:rPr lang="en-US" b="1" baseline="0" dirty="0"/>
              <a:t>Nintendo</a:t>
            </a:r>
            <a:r>
              <a:rPr lang="en-US" baseline="0" dirty="0"/>
              <a:t>.</a:t>
            </a:r>
          </a:p>
        </p:txBody>
      </p:sp>
      <p:sp>
        <p:nvSpPr>
          <p:cNvPr id="4" name="Slide Number Placeholder 3"/>
          <p:cNvSpPr>
            <a:spLocks noGrp="1"/>
          </p:cNvSpPr>
          <p:nvPr>
            <p:ph type="sldNum" sz="quarter" idx="10"/>
          </p:nvPr>
        </p:nvSpPr>
        <p:spPr/>
        <p:txBody>
          <a:bodyPr/>
          <a:lstStyle/>
          <a:p>
            <a:fld id="{DEC8F7F9-57EC-49CF-9FCD-2B781E4B449F}" type="slidenum">
              <a:rPr lang="en-US" smtClean="0"/>
              <a:t>8</a:t>
            </a:fld>
            <a:endParaRPr lang="en-US"/>
          </a:p>
        </p:txBody>
      </p:sp>
    </p:spTree>
    <p:extLst>
      <p:ext uri="{BB962C8B-B14F-4D97-AF65-F5344CB8AC3E}">
        <p14:creationId xmlns:p14="http://schemas.microsoft.com/office/powerpoint/2010/main" val="628277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Nintendo</a:t>
            </a:r>
            <a:r>
              <a:rPr lang="en-US" b="0" i="0" dirty="0"/>
              <a:t> is</a:t>
            </a:r>
            <a:r>
              <a:rPr lang="en-US" b="0" i="0" baseline="0" dirty="0"/>
              <a:t> one of the most important video game companies. Ask the students to name any of their favorite Nintendo games.</a:t>
            </a:r>
          </a:p>
          <a:p>
            <a:endParaRPr lang="en-US" b="0" i="0" baseline="0" dirty="0"/>
          </a:p>
          <a:p>
            <a:r>
              <a:rPr lang="en-US" b="0" i="1" baseline="0" dirty="0"/>
              <a:t>While this company is one of the most popular gaming companies in 2020, does anyone know when Nintendo was actually founded? Did Nintendo even exist before Mario?</a:t>
            </a:r>
          </a:p>
          <a:p>
            <a:endParaRPr lang="en-US" b="0" i="0" dirty="0"/>
          </a:p>
        </p:txBody>
      </p:sp>
      <p:sp>
        <p:nvSpPr>
          <p:cNvPr id="4" name="Slide Number Placeholder 3"/>
          <p:cNvSpPr>
            <a:spLocks noGrp="1"/>
          </p:cNvSpPr>
          <p:nvPr>
            <p:ph type="sldNum" sz="quarter" idx="10"/>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1239667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Nintendo was founded in </a:t>
            </a:r>
            <a:r>
              <a:rPr lang="en-US" b="1" dirty="0"/>
              <a:t>1889</a:t>
            </a:r>
            <a:r>
              <a:rPr lang="en-US" dirty="0"/>
              <a:t>! This was the original Nintendo headquarters</a:t>
            </a:r>
            <a:r>
              <a:rPr lang="en-US" baseline="0" dirty="0"/>
              <a:t> in Kyoto, Japan.</a:t>
            </a:r>
          </a:p>
          <a:p>
            <a:endParaRPr lang="en-US" baseline="0" dirty="0"/>
          </a:p>
          <a:p>
            <a:r>
              <a:rPr lang="en-US" baseline="0" dirty="0"/>
              <a:t>But was Nintendo making video games way back then? No! They actually started by making playing cards.</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4182185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a:t>
            </a:r>
            <a:r>
              <a:rPr lang="en-US" baseline="0" dirty="0"/>
              <a:t> was Nintendo like before Mario?</a:t>
            </a:r>
            <a:endParaRPr lang="en-US" dirty="0"/>
          </a:p>
          <a:p>
            <a:endParaRPr lang="en-US" dirty="0"/>
          </a:p>
          <a:p>
            <a:r>
              <a:rPr lang="en-US"/>
              <a:t>From 1889 </a:t>
            </a:r>
            <a:r>
              <a:rPr lang="en-US" dirty="0"/>
              <a:t>to 1964, Nintendo made Cards. They made playing cards, trading</a:t>
            </a:r>
            <a:r>
              <a:rPr lang="en-US" baseline="0" dirty="0"/>
              <a:t> cards, and more. They even had licensing agreements with Disney!</a:t>
            </a:r>
          </a:p>
          <a:p>
            <a:endParaRPr lang="en-US" dirty="0"/>
          </a:p>
          <a:p>
            <a:r>
              <a:rPr lang="en-US" dirty="0"/>
              <a:t>In 1965, Nintendo started making all</a:t>
            </a:r>
            <a:r>
              <a:rPr lang="en-US" baseline="0" dirty="0"/>
              <a:t> kinds of toys. Some examples were this baseball game, a home bowling game (possibly a predecessor to Wii Bowling), board games like Ultraman Game, and mini games.</a:t>
            </a:r>
          </a:p>
          <a:p>
            <a:endParaRPr lang="en-US" baseline="0" dirty="0"/>
          </a:p>
          <a:p>
            <a:r>
              <a:rPr lang="en-US" dirty="0"/>
              <a:t>In 1975, Nintendo released their first video game title: EVR Race. It was an arcade game where up</a:t>
            </a:r>
            <a:r>
              <a:rPr lang="en-US" baseline="0" dirty="0"/>
              <a:t> to six players could bet on racing horses. They released their first video game console designed for home use in 1977: the Color TV-Game 6. In 1980, they released the Game &amp; Watch – their first handheld console! Students might recognize Mr. Game &amp; Watch, who appears in Super Smash Bros.</a:t>
            </a:r>
          </a:p>
          <a:p>
            <a:endParaRPr lang="en-US" baseline="0" dirty="0"/>
          </a:p>
          <a:p>
            <a:r>
              <a:rPr lang="en-US" baseline="0" dirty="0"/>
              <a:t>Students can check out </a:t>
            </a:r>
            <a:r>
              <a:rPr lang="en-US" b="1" baseline="0" dirty="0"/>
              <a:t>beforemario.com</a:t>
            </a:r>
            <a:r>
              <a:rPr lang="en-US" b="0" baseline="0" dirty="0"/>
              <a:t> for more pre-Mario Nintendo.</a:t>
            </a:r>
            <a:endParaRPr lang="en-US" b="1" dirty="0"/>
          </a:p>
        </p:txBody>
      </p:sp>
      <p:sp>
        <p:nvSpPr>
          <p:cNvPr id="4" name="Slide Number Placeholder 3"/>
          <p:cNvSpPr>
            <a:spLocks noGrp="1"/>
          </p:cNvSpPr>
          <p:nvPr>
            <p:ph type="sldNum" sz="quarter" idx="10"/>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3741106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1981, almost one hundred years after Nintendo was founded, they </a:t>
            </a:r>
            <a:r>
              <a:rPr lang="en-US" i="0" baseline="0" dirty="0"/>
              <a:t>released </a:t>
            </a:r>
            <a:r>
              <a:rPr lang="en-US" i="1" baseline="0" dirty="0"/>
              <a:t>Donkey Kong.</a:t>
            </a:r>
            <a:r>
              <a:rPr lang="en-US" i="0" baseline="0" dirty="0"/>
              <a:t> At this point, video games were really starting to take shape, and </a:t>
            </a:r>
            <a:r>
              <a:rPr lang="en-US" i="1" baseline="0" dirty="0"/>
              <a:t>Donkey Kong</a:t>
            </a:r>
            <a:r>
              <a:rPr lang="en-US" i="0" baseline="0" dirty="0"/>
              <a:t> was incredibly important in this developing industry.</a:t>
            </a:r>
          </a:p>
          <a:p>
            <a:endParaRPr lang="en-US" baseline="0" dirty="0"/>
          </a:p>
          <a:p>
            <a:pPr marL="171450" indent="-171450">
              <a:buFont typeface="Arial" panose="020B0604020202020204" pitchFamily="34" charset="0"/>
              <a:buChar char="•"/>
            </a:pPr>
            <a:r>
              <a:rPr lang="en-US" baseline="0" dirty="0"/>
              <a:t>Donkey Kong was an arcade game – it required a huge cabinet for all the hardware. Ask the students if they have ever played a physical arcade game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Shigeru Miyamoto &amp; </a:t>
            </a:r>
            <a:r>
              <a:rPr lang="en-US" baseline="0" dirty="0" err="1"/>
              <a:t>Gunpei</a:t>
            </a:r>
            <a:r>
              <a:rPr lang="en-US" baseline="0" dirty="0"/>
              <a:t> Yokoi developed the game – Shigeru Miyamoto went on to be one of Nintendo’s most prolific developers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It was the first story driven game ever!</a:t>
            </a:r>
          </a:p>
          <a:p>
            <a:pPr marL="171450" indent="-171450">
              <a:buFont typeface="Arial" panose="020B0604020202020204" pitchFamily="34" charset="0"/>
              <a:buChar char="•"/>
            </a:pPr>
            <a:r>
              <a:rPr lang="en-US" baseline="0" dirty="0"/>
              <a:t>It was inspired by Popeye, King Kong, and Beauty &amp; the Beast</a:t>
            </a:r>
          </a:p>
          <a:p>
            <a:pPr marL="171450" indent="-171450">
              <a:buFont typeface="Arial" panose="020B0604020202020204" pitchFamily="34" charset="0"/>
              <a:buChar char="•"/>
            </a:pPr>
            <a:r>
              <a:rPr lang="en-US" baseline="0" dirty="0"/>
              <a:t>It was one of the earliest examples of the platformer genre – the first “true” platformer because it was possible to jump</a:t>
            </a:r>
          </a:p>
          <a:p>
            <a:pPr marL="171450" indent="-171450">
              <a:buFont typeface="Arial" panose="020B0604020202020204" pitchFamily="34" charset="0"/>
              <a:buChar char="•"/>
            </a:pPr>
            <a:r>
              <a:rPr lang="en-US" baseline="0" dirty="0"/>
              <a:t>While the graphics look extremely outdated now, they were groundbreaking at the time</a:t>
            </a:r>
          </a:p>
          <a:p>
            <a:pPr marL="171450" indent="-171450">
              <a:buFont typeface="Arial" panose="020B0604020202020204" pitchFamily="34" charset="0"/>
              <a:buChar char="•"/>
            </a:pPr>
            <a:r>
              <a:rPr lang="en-US" baseline="0" dirty="0"/>
              <a:t>The main character was originally named Mr. Video, and then </a:t>
            </a:r>
            <a:r>
              <a:rPr lang="en-US" baseline="0" dirty="0" err="1"/>
              <a:t>Jumpman</a:t>
            </a:r>
            <a:r>
              <a:rPr lang="en-US" baseline="0" dirty="0"/>
              <a:t>, before finally becoming….</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2338005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right, the main character from Donkey Kong would</a:t>
            </a:r>
            <a:r>
              <a:rPr lang="en-US" baseline="0" dirty="0"/>
              <a:t> go on to become the beloved Mario.</a:t>
            </a:r>
          </a:p>
          <a:p>
            <a:endParaRPr lang="en-US" baseline="0" dirty="0"/>
          </a:p>
          <a:p>
            <a:r>
              <a:rPr lang="en-US" baseline="0" dirty="0"/>
              <a:t>Mario has since evolved into the much more high definition character we know today, but he started out as the pixelated protagonist of Donkey Kong. But why is Mario </a:t>
            </a:r>
            <a:r>
              <a:rPr lang="en-US" baseline="0" dirty="0" err="1"/>
              <a:t>Mario</a:t>
            </a:r>
            <a:r>
              <a:rPr lang="en-US" baseline="0" dirty="0"/>
              <a:t>?</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13</a:t>
            </a:fld>
            <a:endParaRPr lang="en-US"/>
          </a:p>
        </p:txBody>
      </p:sp>
    </p:spTree>
    <p:extLst>
      <p:ext uri="{BB962C8B-B14F-4D97-AF65-F5344CB8AC3E}">
        <p14:creationId xmlns:p14="http://schemas.microsoft.com/office/powerpoint/2010/main" val="2017979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 have ever</a:t>
            </a:r>
            <a:r>
              <a:rPr lang="en-US" baseline="0" dirty="0"/>
              <a:t> thought about why Mario looks the way he does.</a:t>
            </a:r>
          </a:p>
          <a:p>
            <a:endParaRPr lang="en-US" baseline="0" dirty="0"/>
          </a:p>
          <a:p>
            <a:r>
              <a:rPr lang="en-US" baseline="0" dirty="0"/>
              <a:t>Why does he have a hat? Why does he have a mustache? Why does he wear overalls?</a:t>
            </a:r>
            <a:endParaRPr lang="en-US" dirty="0"/>
          </a:p>
          <a:p>
            <a:endParaRPr lang="en-US" dirty="0"/>
          </a:p>
          <a:p>
            <a:r>
              <a:rPr lang="en-US" dirty="0"/>
              <a:t>Explain that</a:t>
            </a:r>
            <a:r>
              <a:rPr lang="en-US" baseline="0" dirty="0"/>
              <a:t> the characteristics of </a:t>
            </a:r>
            <a:r>
              <a:rPr lang="en-US" dirty="0"/>
              <a:t>the Italian</a:t>
            </a:r>
            <a:r>
              <a:rPr lang="en-US" baseline="0" dirty="0"/>
              <a:t> plumber we all know and love were largely based on graphical limitations!</a:t>
            </a:r>
          </a:p>
          <a:p>
            <a:endParaRPr lang="en-US" baseline="0" dirty="0"/>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Drawing a mouth with so few pixels was infeasible, so the character was given a mustache</a:t>
            </a:r>
            <a:endParaRPr lang="en-US" sz="1200" b="0" i="0" u="none" strike="noStrike" kern="1200" baseline="300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programmers could not animate hair, so he got a cap</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 make his arm movements visible, he needed colored overalls</a:t>
            </a:r>
          </a:p>
        </p:txBody>
      </p:sp>
      <p:sp>
        <p:nvSpPr>
          <p:cNvPr id="4" name="Slide Number Placeholder 3"/>
          <p:cNvSpPr>
            <a:spLocks noGrp="1"/>
          </p:cNvSpPr>
          <p:nvPr>
            <p:ph type="sldNum" sz="quarter" idx="10"/>
          </p:nvPr>
        </p:nvSpPr>
        <p:spPr/>
        <p:txBody>
          <a:bodyPr/>
          <a:lstStyle/>
          <a:p>
            <a:fld id="{DEC8F7F9-57EC-49CF-9FCD-2B781E4B449F}" type="slidenum">
              <a:rPr lang="en-US" smtClean="0"/>
              <a:t>14</a:t>
            </a:fld>
            <a:endParaRPr lang="en-US"/>
          </a:p>
        </p:txBody>
      </p:sp>
    </p:spTree>
    <p:extLst>
      <p:ext uri="{BB962C8B-B14F-4D97-AF65-F5344CB8AC3E}">
        <p14:creationId xmlns:p14="http://schemas.microsoft.com/office/powerpoint/2010/main" val="2295918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May 20, 2024</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dirty="0"/>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33982278"/>
      </p:ext>
    </p:extLst>
  </p:cSld>
  <p:clrMapOvr>
    <a:masterClrMapping/>
  </p:clrMapOvr>
  <p:transition>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anchor="ct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anchor="ctr">
            <a:norm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5/20/2024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1284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a:t>Click icon to add picture</a:t>
            </a: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rm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5/20/2024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341359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741120"/>
            <a:ext cx="10972800" cy="1375761"/>
          </a:xfrm>
        </p:spPr>
        <p:txBody>
          <a:bodyPr anchor="ctr">
            <a:sp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5/20/2024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763210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Date Placeholder 9"/>
          <p:cNvSpPr>
            <a:spLocks noGrp="1"/>
          </p:cNvSpPr>
          <p:nvPr>
            <p:ph type="dt" sz="half" idx="10"/>
          </p:nvPr>
        </p:nvSpPr>
        <p:spPr/>
        <p:txBody>
          <a:bodyPr/>
          <a:lstStyle/>
          <a:p>
            <a:fld id="{5958763E-B898-436D-883D-03711491D54A}" type="datetimeFigureOut">
              <a:rPr lang="en-US" smtClean="0"/>
              <a:t>5/20/2024</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9482957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1"/>
          </p:nvPr>
        </p:nvSpPr>
        <p:spPr/>
        <p:txBody>
          <a:bodyPr/>
          <a:lstStyle/>
          <a:p>
            <a:fld id="{5958763E-B898-436D-883D-03711491D54A}" type="datetimeFigureOut">
              <a:rPr lang="en-US" smtClean="0"/>
              <a:t>5/20/2024</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944375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2"/>
          </p:nvPr>
        </p:nvSpPr>
        <p:spPr/>
        <p:txBody>
          <a:bodyPr/>
          <a:lstStyle/>
          <a:p>
            <a:fld id="{5958763E-B898-436D-883D-03711491D54A}" type="datetimeFigureOut">
              <a:rPr lang="en-US" smtClean="0"/>
              <a:t>5/20/2024</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2614042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5486400"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1028701"/>
            <a:ext cx="5486398"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958763E-B898-436D-883D-03711491D54A}" type="datetimeFigureOut">
              <a:rPr lang="en-US" smtClean="0"/>
              <a:t>5/20/2024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504717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5/20/2024</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04795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p:cNvSpPr>
            <a:spLocks noGrp="1"/>
          </p:cNvSpPr>
          <p:nvPr>
            <p:ph type="dt" sz="half" idx="14"/>
          </p:nvPr>
        </p:nvSpPr>
        <p:spPr/>
        <p:txBody>
          <a:bodyPr/>
          <a:lstStyle/>
          <a:p>
            <a:fld id="{5958763E-B898-436D-883D-03711491D54A}" type="datetimeFigureOut">
              <a:rPr lang="en-US" smtClean="0"/>
              <a:t>5/20/2024</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83152959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5/20/2024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4634894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7" name="Rectangle 26"/>
          <p:cNvSpPr/>
          <p:nvPr userDrawn="1"/>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accent3"/>
          </a:soli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May 20, 2024</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92362659"/>
      </p:ext>
    </p:extLst>
  </p:cSld>
  <p:clrMapOvr>
    <a:masterClrMapping/>
  </p:clrMapOvr>
  <p:transition>
    <p:fade/>
  </p:transition>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5/20/2024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1424809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5/20/2024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62177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5/20/2024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8853429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5/20/2024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6328842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5/20/2024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7105096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5/20/2024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05196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5/20/2024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026265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5/20/2024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021348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0">
              <a:schemeClr val="accent2"/>
            </a:gs>
            <a:gs pos="100000">
              <a:schemeClr val="accent1"/>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5/20/2024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797871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254445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0"/>
            <a:ext cx="9525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bg1"/>
                </a:solidFill>
              </a:defRPr>
            </a:lvl1pPr>
          </a:lstStyle>
          <a:p>
            <a:fld id="{1C2D31DE-C454-491C-B5C3-F097855E3DF7}" type="datetime4">
              <a:rPr lang="en-US" smtClean="0"/>
              <a:pPr/>
              <a:t>May 20, 2024</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solidFill>
                  <a:schemeClr val="bg1"/>
                </a:solidFill>
              </a:defRPr>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446050400"/>
      </p:ext>
    </p:extLst>
  </p:cSld>
  <p:clrMapOvr>
    <a:masterClrMapping/>
  </p:clrMapOvr>
  <p:transition>
    <p:fade/>
  </p:transition>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userDrawn="1"/>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userDrawn="1"/>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9319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chemeClr val="tx2"/>
        </a:solidFill>
        <a:effectLst/>
      </p:bgPr>
    </p:bg>
    <p:spTree>
      <p:nvGrpSpPr>
        <p:cNvPr id="1" name=""/>
        <p:cNvGrpSpPr/>
        <p:nvPr/>
      </p:nvGrpSpPr>
      <p:grpSpPr>
        <a:xfrm>
          <a:off x="0" y="0"/>
          <a:ext cx="0" cy="0"/>
          <a:chOff x="0" y="0"/>
          <a:chExt cx="0" cy="0"/>
        </a:xfrm>
      </p:grpSpPr>
      <p:sp>
        <p:nvSpPr>
          <p:cNvPr id="2" name="Freeform 21"/>
          <p:cNvSpPr>
            <a:spLocks noEditPoints="1"/>
          </p:cNvSpPr>
          <p:nvPr userDrawn="1"/>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79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imated Closing Slide">
    <p:bg>
      <p:bgPr>
        <a:solidFill>
          <a:schemeClr val="accent4"/>
        </a:solidFill>
        <a:effectLst/>
      </p:bgPr>
    </p:bg>
    <p:spTree>
      <p:nvGrpSpPr>
        <p:cNvPr id="1" name=""/>
        <p:cNvGrpSpPr/>
        <p:nvPr/>
      </p:nvGrpSpPr>
      <p:grpSpPr>
        <a:xfrm>
          <a:off x="0" y="0"/>
          <a:ext cx="0" cy="0"/>
          <a:chOff x="0" y="0"/>
          <a:chExt cx="0" cy="0"/>
        </a:xfrm>
      </p:grpSpPr>
      <p:sp>
        <p:nvSpPr>
          <p:cNvPr id="20" name="Rectangle 19"/>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gradFill flip="none" rotWithShape="1">
            <a:gsLst>
              <a:gs pos="1000">
                <a:srgbClr val="53BD4E"/>
              </a:gs>
              <a:gs pos="100000">
                <a:srgbClr val="00CBE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userDrawn="1"/>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userDrawn="1"/>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userDrawn="1"/>
        </p:nvSpPr>
        <p:spPr>
          <a:xfrm>
            <a:off x="4267200" y="4800600"/>
            <a:ext cx="3657600" cy="205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userDrawn="1"/>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userDrawn="1"/>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userDrawn="1"/>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spTree>
    <p:extLst>
      <p:ext uri="{BB962C8B-B14F-4D97-AF65-F5344CB8AC3E}">
        <p14:creationId xmlns:p14="http://schemas.microsoft.com/office/powerpoint/2010/main" val="1585743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set>
                                      <p:cBhvr>
                                        <p:cTn id="9" dur="1" fill="hold">
                                          <p:stCondLst>
                                            <p:cond delay="499"/>
                                          </p:stCondLst>
                                        </p:cTn>
                                        <p:tgtEl>
                                          <p:spTgt spid="20"/>
                                        </p:tgtEl>
                                        <p:attrNameLst>
                                          <p:attrName>style.visibility</p:attrName>
                                        </p:attrNameLst>
                                      </p:cBhvr>
                                      <p:to>
                                        <p:strVal val="hidden"/>
                                      </p:to>
                                    </p:set>
                                  </p:childTnLst>
                                </p:cTn>
                              </p:par>
                            </p:childTnLst>
                          </p:cTn>
                        </p:par>
                        <p:par>
                          <p:cTn id="10" fill="hold">
                            <p:stCondLst>
                              <p:cond delay="500"/>
                            </p:stCondLst>
                            <p:childTnLst>
                              <p:par>
                                <p:cTn id="11" presetID="23" presetClass="entr" presetSubtype="16" fill="hold" grpId="2"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250" fill="hold"/>
                                        <p:tgtEl>
                                          <p:spTgt spid="21"/>
                                        </p:tgtEl>
                                        <p:attrNameLst>
                                          <p:attrName>ppt_w</p:attrName>
                                        </p:attrNameLst>
                                      </p:cBhvr>
                                      <p:tavLst>
                                        <p:tav tm="0">
                                          <p:val>
                                            <p:fltVal val="0"/>
                                          </p:val>
                                        </p:tav>
                                        <p:tav tm="100000">
                                          <p:val>
                                            <p:strVal val="#ppt_w"/>
                                          </p:val>
                                        </p:tav>
                                      </p:tavLst>
                                    </p:anim>
                                    <p:anim calcmode="lin" valueType="num">
                                      <p:cBhvr>
                                        <p:cTn id="14" dur="250" fill="hold"/>
                                        <p:tgtEl>
                                          <p:spTgt spid="21"/>
                                        </p:tgtEl>
                                        <p:attrNameLst>
                                          <p:attrName>ppt_h</p:attrName>
                                        </p:attrNameLst>
                                      </p:cBhvr>
                                      <p:tavLst>
                                        <p:tav tm="0">
                                          <p:val>
                                            <p:fltVal val="0"/>
                                          </p:val>
                                        </p:tav>
                                        <p:tav tm="100000">
                                          <p:val>
                                            <p:strVal val="#ppt_h"/>
                                          </p:val>
                                        </p:tav>
                                      </p:tavLst>
                                    </p:anim>
                                  </p:childTnLst>
                                </p:cTn>
                              </p:par>
                            </p:childTnLst>
                          </p:cTn>
                        </p:par>
                        <p:par>
                          <p:cTn id="15" fill="hold">
                            <p:stCondLst>
                              <p:cond delay="750"/>
                            </p:stCondLst>
                            <p:childTnLst>
                              <p:par>
                                <p:cTn id="16" presetID="1" presetClass="entr" presetSubtype="0" fill="hold" grpId="1" nodeType="afterEffect">
                                  <p:stCondLst>
                                    <p:cond delay="25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380" fill="hold"/>
                                        <p:tgtEl>
                                          <p:spTgt spid="23"/>
                                        </p:tgtEl>
                                        <p:attrNameLst>
                                          <p:attrName>ppt_w</p:attrName>
                                        </p:attrNameLst>
                                      </p:cBhvr>
                                      <p:tavLst>
                                        <p:tav tm="0">
                                          <p:val>
                                            <p:fltVal val="0"/>
                                          </p:val>
                                        </p:tav>
                                        <p:tav tm="100000">
                                          <p:val>
                                            <p:strVal val="#ppt_w"/>
                                          </p:val>
                                        </p:tav>
                                      </p:tavLst>
                                    </p:anim>
                                    <p:anim calcmode="lin" valueType="num">
                                      <p:cBhvr>
                                        <p:cTn id="22" dur="380" fill="hold"/>
                                        <p:tgtEl>
                                          <p:spTgt spid="23"/>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380" fill="hold"/>
                                        <p:tgtEl>
                                          <p:spTgt spid="22"/>
                                        </p:tgtEl>
                                        <p:attrNameLst>
                                          <p:attrName>ppt_w</p:attrName>
                                        </p:attrNameLst>
                                      </p:cBhvr>
                                      <p:tavLst>
                                        <p:tav tm="0">
                                          <p:val>
                                            <p:fltVal val="0"/>
                                          </p:val>
                                        </p:tav>
                                        <p:tav tm="100000">
                                          <p:val>
                                            <p:strVal val="#ppt_w"/>
                                          </p:val>
                                        </p:tav>
                                      </p:tavLst>
                                    </p:anim>
                                    <p:anim calcmode="lin" valueType="num">
                                      <p:cBhvr>
                                        <p:cTn id="26" dur="380" fill="hold"/>
                                        <p:tgtEl>
                                          <p:spTgt spid="22"/>
                                        </p:tgtEl>
                                        <p:attrNameLst>
                                          <p:attrName>ppt_h</p:attrName>
                                        </p:attrNameLst>
                                      </p:cBhvr>
                                      <p:tavLst>
                                        <p:tav tm="0">
                                          <p:val>
                                            <p:strVal val="#ppt_h"/>
                                          </p:val>
                                        </p:tav>
                                        <p:tav tm="100000">
                                          <p:val>
                                            <p:strVal val="#ppt_h"/>
                                          </p:val>
                                        </p:tav>
                                      </p:tavLst>
                                    </p:anim>
                                  </p:childTnLst>
                                </p:cTn>
                              </p:par>
                              <p:par>
                                <p:cTn id="27" presetID="6" presetClass="emph" presetSubtype="0" autoRev="1" fill="hold" grpId="0" nodeType="withEffect">
                                  <p:stCondLst>
                                    <p:cond delay="0"/>
                                  </p:stCondLst>
                                  <p:childTnLst>
                                    <p:animScale>
                                      <p:cBhvr>
                                        <p:cTn id="28" dur="250" fill="hold"/>
                                        <p:tgtEl>
                                          <p:spTgt spid="21"/>
                                        </p:tgtEl>
                                      </p:cBhvr>
                                      <p:by x="110000" y="100000"/>
                                    </p:animScale>
                                  </p:childTnLst>
                                </p:cTn>
                              </p:par>
                              <p:par>
                                <p:cTn id="29" presetID="17" presetClass="exit" presetSubtype="1" fill="hold" grpId="1" nodeType="withEffect">
                                  <p:stCondLst>
                                    <p:cond delay="250"/>
                                  </p:stCondLst>
                                  <p:childTnLst>
                                    <p:anim calcmode="lin" valueType="num">
                                      <p:cBhvr>
                                        <p:cTn id="30" dur="250"/>
                                        <p:tgtEl>
                                          <p:spTgt spid="21"/>
                                        </p:tgtEl>
                                        <p:attrNameLst>
                                          <p:attrName>ppt_x</p:attrName>
                                        </p:attrNameLst>
                                      </p:cBhvr>
                                      <p:tavLst>
                                        <p:tav tm="0">
                                          <p:val>
                                            <p:strVal val="ppt_x"/>
                                          </p:val>
                                        </p:tav>
                                        <p:tav tm="100000">
                                          <p:val>
                                            <p:strVal val="ppt_x"/>
                                          </p:val>
                                        </p:tav>
                                      </p:tavLst>
                                    </p:anim>
                                    <p:anim calcmode="lin" valueType="num">
                                      <p:cBhvr>
                                        <p:cTn id="31" dur="250"/>
                                        <p:tgtEl>
                                          <p:spTgt spid="21"/>
                                        </p:tgtEl>
                                        <p:attrNameLst>
                                          <p:attrName>ppt_y</p:attrName>
                                        </p:attrNameLst>
                                      </p:cBhvr>
                                      <p:tavLst>
                                        <p:tav tm="0">
                                          <p:val>
                                            <p:strVal val="ppt_y"/>
                                          </p:val>
                                        </p:tav>
                                        <p:tav tm="100000">
                                          <p:val>
                                            <p:strVal val="ppt_y-ppt_h/2"/>
                                          </p:val>
                                        </p:tav>
                                      </p:tavLst>
                                    </p:anim>
                                    <p:anim calcmode="lin" valueType="num">
                                      <p:cBhvr>
                                        <p:cTn id="32" dur="250"/>
                                        <p:tgtEl>
                                          <p:spTgt spid="21"/>
                                        </p:tgtEl>
                                        <p:attrNameLst>
                                          <p:attrName>ppt_w</p:attrName>
                                        </p:attrNameLst>
                                      </p:cBhvr>
                                      <p:tavLst>
                                        <p:tav tm="0">
                                          <p:val>
                                            <p:strVal val="ppt_w"/>
                                          </p:val>
                                        </p:tav>
                                        <p:tav tm="100000">
                                          <p:val>
                                            <p:strVal val="ppt_w"/>
                                          </p:val>
                                        </p:tav>
                                      </p:tavLst>
                                    </p:anim>
                                    <p:anim calcmode="lin" valueType="num">
                                      <p:cBhvr>
                                        <p:cTn id="33" dur="250"/>
                                        <p:tgtEl>
                                          <p:spTgt spid="21"/>
                                        </p:tgtEl>
                                        <p:attrNameLst>
                                          <p:attrName>ppt_h</p:attrName>
                                        </p:attrNameLst>
                                      </p:cBhvr>
                                      <p:tavLst>
                                        <p:tav tm="0">
                                          <p:val>
                                            <p:strVal val="ppt_h"/>
                                          </p:val>
                                        </p:tav>
                                        <p:tav tm="100000">
                                          <p:val>
                                            <p:fltVal val="0"/>
                                          </p:val>
                                        </p:tav>
                                      </p:tavLst>
                                    </p:anim>
                                    <p:set>
                                      <p:cBhvr>
                                        <p:cTn id="34" dur="1" fill="hold">
                                          <p:stCondLst>
                                            <p:cond delay="249"/>
                                          </p:stCondLst>
                                        </p:cTn>
                                        <p:tgtEl>
                                          <p:spTgt spid="21"/>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42" presetClass="path" presetSubtype="0" accel="70000" decel="20000" fill="hold" grpId="2" nodeType="withEffect">
                                  <p:stCondLst>
                                    <p:cond delay="0"/>
                                  </p:stCondLst>
                                  <p:childTnLst>
                                    <p:animMotion origin="layout" path="M 0 0 L 0 0.4 " pathEditMode="relative" rAng="0" ptsTypes="AA">
                                      <p:cBhvr>
                                        <p:cTn id="38" dur="500" spd="-100000" fill="hold"/>
                                        <p:tgtEl>
                                          <p:spTgt spid="24"/>
                                        </p:tgtEl>
                                        <p:attrNameLst>
                                          <p:attrName>ppt_x</p:attrName>
                                          <p:attrName>ppt_y</p:attrName>
                                        </p:attrNameLst>
                                      </p:cBhvr>
                                      <p:rCtr x="0" y="20000"/>
                                    </p:animMotion>
                                  </p:childTnLst>
                                </p:cTn>
                              </p:par>
                              <p:par>
                                <p:cTn id="39" presetID="42" presetClass="path" presetSubtype="0" accel="50000" decel="50000" autoRev="1" fill="hold" grpId="0" nodeType="withEffect">
                                  <p:stCondLst>
                                    <p:cond delay="0"/>
                                  </p:stCondLst>
                                  <p:childTnLst>
                                    <p:animMotion origin="layout" path="M 0 1.11022E-16 L 0 0.01667 " pathEditMode="relative" rAng="0" ptsTypes="AA">
                                      <p:cBhvr>
                                        <p:cTn id="40" dur="130" fill="hold"/>
                                        <p:tgtEl>
                                          <p:spTgt spid="25"/>
                                        </p:tgtEl>
                                        <p:attrNameLst>
                                          <p:attrName>ppt_x</p:attrName>
                                          <p:attrName>ppt_y</p:attrName>
                                        </p:attrNameLst>
                                      </p:cBhvr>
                                      <p:rCtr x="0" y="833"/>
                                    </p:animMotion>
                                  </p:childTnLst>
                                </p:cTn>
                              </p:par>
                              <p:par>
                                <p:cTn id="41" presetID="6" presetClass="emph" presetSubtype="0" decel="50000" autoRev="1" fill="hold" grpId="0" nodeType="withEffect">
                                  <p:stCondLst>
                                    <p:cond delay="0"/>
                                  </p:stCondLst>
                                  <p:childTnLst>
                                    <p:animScale>
                                      <p:cBhvr>
                                        <p:cTn id="42" dur="130" fill="hold"/>
                                        <p:tgtEl>
                                          <p:spTgt spid="24"/>
                                        </p:tgtEl>
                                      </p:cBhvr>
                                      <p:by x="110000" y="100000"/>
                                    </p:animScale>
                                  </p:childTnLst>
                                </p:cTn>
                              </p:par>
                              <p:par>
                                <p:cTn id="43" presetID="17" presetClass="exit" presetSubtype="1" fill="hold" grpId="1" nodeType="withEffect">
                                  <p:stCondLst>
                                    <p:cond delay="170"/>
                                  </p:stCondLst>
                                  <p:childTnLst>
                                    <p:anim calcmode="lin" valueType="num">
                                      <p:cBhvr>
                                        <p:cTn id="44" dur="250"/>
                                        <p:tgtEl>
                                          <p:spTgt spid="23"/>
                                        </p:tgtEl>
                                        <p:attrNameLst>
                                          <p:attrName>ppt_x</p:attrName>
                                        </p:attrNameLst>
                                      </p:cBhvr>
                                      <p:tavLst>
                                        <p:tav tm="0">
                                          <p:val>
                                            <p:strVal val="ppt_x"/>
                                          </p:val>
                                        </p:tav>
                                        <p:tav tm="100000">
                                          <p:val>
                                            <p:strVal val="ppt_x"/>
                                          </p:val>
                                        </p:tav>
                                      </p:tavLst>
                                    </p:anim>
                                    <p:anim calcmode="lin" valueType="num">
                                      <p:cBhvr>
                                        <p:cTn id="45" dur="250"/>
                                        <p:tgtEl>
                                          <p:spTgt spid="23"/>
                                        </p:tgtEl>
                                        <p:attrNameLst>
                                          <p:attrName>ppt_y</p:attrName>
                                        </p:attrNameLst>
                                      </p:cBhvr>
                                      <p:tavLst>
                                        <p:tav tm="0">
                                          <p:val>
                                            <p:strVal val="ppt_y"/>
                                          </p:val>
                                        </p:tav>
                                        <p:tav tm="100000">
                                          <p:val>
                                            <p:strVal val="ppt_y-ppt_h/2"/>
                                          </p:val>
                                        </p:tav>
                                      </p:tavLst>
                                    </p:anim>
                                    <p:anim calcmode="lin" valueType="num">
                                      <p:cBhvr>
                                        <p:cTn id="46" dur="250"/>
                                        <p:tgtEl>
                                          <p:spTgt spid="23"/>
                                        </p:tgtEl>
                                        <p:attrNameLst>
                                          <p:attrName>ppt_w</p:attrName>
                                        </p:attrNameLst>
                                      </p:cBhvr>
                                      <p:tavLst>
                                        <p:tav tm="0">
                                          <p:val>
                                            <p:strVal val="ppt_w"/>
                                          </p:val>
                                        </p:tav>
                                        <p:tav tm="100000">
                                          <p:val>
                                            <p:strVal val="ppt_w"/>
                                          </p:val>
                                        </p:tav>
                                      </p:tavLst>
                                    </p:anim>
                                    <p:anim calcmode="lin" valueType="num">
                                      <p:cBhvr>
                                        <p:cTn id="47" dur="250"/>
                                        <p:tgtEl>
                                          <p:spTgt spid="23"/>
                                        </p:tgtEl>
                                        <p:attrNameLst>
                                          <p:attrName>ppt_h</p:attrName>
                                        </p:attrNameLst>
                                      </p:cBhvr>
                                      <p:tavLst>
                                        <p:tav tm="0">
                                          <p:val>
                                            <p:strVal val="ppt_h"/>
                                          </p:val>
                                        </p:tav>
                                        <p:tav tm="100000">
                                          <p:val>
                                            <p:fltVal val="0"/>
                                          </p:val>
                                        </p:tav>
                                      </p:tavLst>
                                    </p:anim>
                                    <p:set>
                                      <p:cBhvr>
                                        <p:cTn id="48" dur="1" fill="hold">
                                          <p:stCondLst>
                                            <p:cond delay="249"/>
                                          </p:stCondLst>
                                        </p:cTn>
                                        <p:tgtEl>
                                          <p:spTgt spid="23"/>
                                        </p:tgtEl>
                                        <p:attrNameLst>
                                          <p:attrName>style.visibility</p:attrName>
                                        </p:attrNameLst>
                                      </p:cBhvr>
                                      <p:to>
                                        <p:strVal val="hidden"/>
                                      </p:to>
                                    </p:set>
                                  </p:childTnLst>
                                </p:cTn>
                              </p:par>
                              <p:par>
                                <p:cTn id="49" presetID="17" presetClass="exit" presetSubtype="1" fill="hold" grpId="1" nodeType="withEffect">
                                  <p:stCondLst>
                                    <p:cond delay="170"/>
                                  </p:stCondLst>
                                  <p:childTnLst>
                                    <p:anim calcmode="lin" valueType="num">
                                      <p:cBhvr>
                                        <p:cTn id="50" dur="250"/>
                                        <p:tgtEl>
                                          <p:spTgt spid="22"/>
                                        </p:tgtEl>
                                        <p:attrNameLst>
                                          <p:attrName>ppt_x</p:attrName>
                                        </p:attrNameLst>
                                      </p:cBhvr>
                                      <p:tavLst>
                                        <p:tav tm="0">
                                          <p:val>
                                            <p:strVal val="ppt_x"/>
                                          </p:val>
                                        </p:tav>
                                        <p:tav tm="100000">
                                          <p:val>
                                            <p:strVal val="ppt_x"/>
                                          </p:val>
                                        </p:tav>
                                      </p:tavLst>
                                    </p:anim>
                                    <p:anim calcmode="lin" valueType="num">
                                      <p:cBhvr>
                                        <p:cTn id="51" dur="250"/>
                                        <p:tgtEl>
                                          <p:spTgt spid="22"/>
                                        </p:tgtEl>
                                        <p:attrNameLst>
                                          <p:attrName>ppt_y</p:attrName>
                                        </p:attrNameLst>
                                      </p:cBhvr>
                                      <p:tavLst>
                                        <p:tav tm="0">
                                          <p:val>
                                            <p:strVal val="ppt_y"/>
                                          </p:val>
                                        </p:tav>
                                        <p:tav tm="100000">
                                          <p:val>
                                            <p:strVal val="ppt_y-ppt_h/2"/>
                                          </p:val>
                                        </p:tav>
                                      </p:tavLst>
                                    </p:anim>
                                    <p:anim calcmode="lin" valueType="num">
                                      <p:cBhvr>
                                        <p:cTn id="52" dur="250"/>
                                        <p:tgtEl>
                                          <p:spTgt spid="22"/>
                                        </p:tgtEl>
                                        <p:attrNameLst>
                                          <p:attrName>ppt_w</p:attrName>
                                        </p:attrNameLst>
                                      </p:cBhvr>
                                      <p:tavLst>
                                        <p:tav tm="0">
                                          <p:val>
                                            <p:strVal val="ppt_w"/>
                                          </p:val>
                                        </p:tav>
                                        <p:tav tm="100000">
                                          <p:val>
                                            <p:strVal val="ppt_w"/>
                                          </p:val>
                                        </p:tav>
                                      </p:tavLst>
                                    </p:anim>
                                    <p:anim calcmode="lin" valueType="num">
                                      <p:cBhvr>
                                        <p:cTn id="53" dur="250"/>
                                        <p:tgtEl>
                                          <p:spTgt spid="22"/>
                                        </p:tgtEl>
                                        <p:attrNameLst>
                                          <p:attrName>ppt_h</p:attrName>
                                        </p:attrNameLst>
                                      </p:cBhvr>
                                      <p:tavLst>
                                        <p:tav tm="0">
                                          <p:val>
                                            <p:strVal val="ppt_h"/>
                                          </p:val>
                                        </p:tav>
                                        <p:tav tm="100000">
                                          <p:val>
                                            <p:fltVal val="0"/>
                                          </p:val>
                                        </p:tav>
                                      </p:tavLst>
                                    </p:anim>
                                    <p:set>
                                      <p:cBhvr>
                                        <p:cTn id="54" dur="1" fill="hold">
                                          <p:stCondLst>
                                            <p:cond delay="249"/>
                                          </p:stCondLst>
                                        </p:cTn>
                                        <p:tgtEl>
                                          <p:spTgt spid="22"/>
                                        </p:tgtEl>
                                        <p:attrNameLst>
                                          <p:attrName>style.visibility</p:attrName>
                                        </p:attrNameLst>
                                      </p:cBhvr>
                                      <p:to>
                                        <p:strVal val="hidden"/>
                                      </p:to>
                                    </p:set>
                                  </p:childTnLst>
                                </p:cTn>
                              </p:par>
                              <p:par>
                                <p:cTn id="55" presetID="6" presetClass="emph" presetSubtype="0" fill="hold" grpId="2" nodeType="withEffect">
                                  <p:stCondLst>
                                    <p:cond delay="170"/>
                                  </p:stCondLst>
                                  <p:childTnLst>
                                    <p:animScale>
                                      <p:cBhvr>
                                        <p:cTn id="56" dur="250" fill="hold"/>
                                        <p:tgtEl>
                                          <p:spTgt spid="23"/>
                                        </p:tgtEl>
                                      </p:cBhvr>
                                      <p:by x="150000" y="100000"/>
                                    </p:animScale>
                                  </p:childTnLst>
                                </p:cTn>
                              </p:par>
                              <p:par>
                                <p:cTn id="57" presetID="6" presetClass="emph" presetSubtype="0" fill="hold" grpId="2" nodeType="withEffect">
                                  <p:stCondLst>
                                    <p:cond delay="170"/>
                                  </p:stCondLst>
                                  <p:childTnLst>
                                    <p:animScale>
                                      <p:cBhvr>
                                        <p:cTn id="58" dur="250" fill="hold"/>
                                        <p:tgtEl>
                                          <p:spTgt spid="22"/>
                                        </p:tgtEl>
                                      </p:cBhvr>
                                      <p:by x="150000" y="100000"/>
                                    </p:animScale>
                                  </p:childTnLst>
                                </p:cTn>
                              </p:par>
                              <p:par>
                                <p:cTn id="59" presetID="10" presetClass="entr" presetSubtype="0" fill="hold" grpId="0" nodeType="withEffect">
                                  <p:stCondLst>
                                    <p:cond delay="38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250"/>
                                        <p:tgtEl>
                                          <p:spTgt spid="29"/>
                                        </p:tgtEl>
                                      </p:cBhvr>
                                    </p:animEffect>
                                  </p:childTnLst>
                                </p:cTn>
                              </p:par>
                              <p:par>
                                <p:cTn id="62" presetID="42" presetClass="path" presetSubtype="0" decel="100000" fill="hold" grpId="1" nodeType="withEffect">
                                  <p:stCondLst>
                                    <p:cond delay="380"/>
                                  </p:stCondLst>
                                  <p:childTnLst>
                                    <p:animMotion origin="layout" path="M 0 1.85185E-6 L 0 0.1 " pathEditMode="relative" rAng="0" ptsTypes="AA">
                                      <p:cBhvr>
                                        <p:cTn id="63" dur="250" spd="-100000" fill="hold"/>
                                        <p:tgtEl>
                                          <p:spTgt spid="29"/>
                                        </p:tgtEl>
                                        <p:attrNameLst>
                                          <p:attrName>ppt_x</p:attrName>
                                          <p:attrName>ppt_y</p:attrName>
                                        </p:attrNameLst>
                                      </p:cBhvr>
                                      <p:rCtr x="0" y="5000"/>
                                    </p:animMotion>
                                  </p:childTnLst>
                                </p:cTn>
                              </p:par>
                              <p:par>
                                <p:cTn id="64" presetID="17" presetClass="entr" presetSubtype="10" fill="hold" grpId="2"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250" fill="hold"/>
                                        <p:tgtEl>
                                          <p:spTgt spid="27"/>
                                        </p:tgtEl>
                                        <p:attrNameLst>
                                          <p:attrName>ppt_w</p:attrName>
                                        </p:attrNameLst>
                                      </p:cBhvr>
                                      <p:tavLst>
                                        <p:tav tm="0">
                                          <p:val>
                                            <p:fltVal val="0"/>
                                          </p:val>
                                        </p:tav>
                                        <p:tav tm="100000">
                                          <p:val>
                                            <p:strVal val="#ppt_w"/>
                                          </p:val>
                                        </p:tav>
                                      </p:tavLst>
                                    </p:anim>
                                    <p:anim calcmode="lin" valueType="num">
                                      <p:cBhvr>
                                        <p:cTn id="67" dur="250" fill="hold"/>
                                        <p:tgtEl>
                                          <p:spTgt spid="27"/>
                                        </p:tgtEl>
                                        <p:attrNameLst>
                                          <p:attrName>ppt_h</p:attrName>
                                        </p:attrNameLst>
                                      </p:cBhvr>
                                      <p:tavLst>
                                        <p:tav tm="0">
                                          <p:val>
                                            <p:strVal val="#ppt_h"/>
                                          </p:val>
                                        </p:tav>
                                        <p:tav tm="100000">
                                          <p:val>
                                            <p:strVal val="#ppt_h"/>
                                          </p:val>
                                        </p:tav>
                                      </p:tavLst>
                                    </p:anim>
                                  </p:childTnLst>
                                </p:cTn>
                              </p:par>
                              <p:par>
                                <p:cTn id="68" presetID="42" presetClass="path" presetSubtype="0" accel="70000" decel="30000" fill="hold" grpId="0" nodeType="withEffect">
                                  <p:stCondLst>
                                    <p:cond delay="0"/>
                                  </p:stCondLst>
                                  <p:childTnLst>
                                    <p:animMotion origin="layout" path="M 5.55112E-17 -0.25764 L 5.55112E-17 0.14236 " pathEditMode="relative" rAng="0" ptsTypes="AA">
                                      <p:cBhvr>
                                        <p:cTn id="69" dur="500" spd="-100000" fill="hold"/>
                                        <p:tgtEl>
                                          <p:spTgt spid="27"/>
                                        </p:tgtEl>
                                        <p:attrNameLst>
                                          <p:attrName>ppt_x</p:attrName>
                                          <p:attrName>ppt_y</p:attrName>
                                        </p:attrNameLst>
                                      </p:cBhvr>
                                      <p:rCtr x="0" y="20000"/>
                                    </p:animMotion>
                                  </p:childTnLst>
                                </p:cTn>
                              </p:par>
                              <p:par>
                                <p:cTn id="70" presetID="6" presetClass="emph" presetSubtype="0" accel="26000" decel="74000" autoRev="1" fill="hold" grpId="1" nodeType="withEffect">
                                  <p:stCondLst>
                                    <p:cond delay="0"/>
                                  </p:stCondLst>
                                  <p:childTnLst>
                                    <p:animScale>
                                      <p:cBhvr>
                                        <p:cTn id="71" dur="250" fill="hold"/>
                                        <p:tgtEl>
                                          <p:spTgt spid="27"/>
                                        </p:tgtEl>
                                      </p:cBhvr>
                                      <p:by x="125000" y="125000"/>
                                    </p:animScale>
                                  </p:childTnLst>
                                </p:cTn>
                              </p:par>
                              <p:par>
                                <p:cTn id="72" presetID="17" presetClass="exit" presetSubtype="10" fill="hold" grpId="3" nodeType="withEffect">
                                  <p:stCondLst>
                                    <p:cond delay="130"/>
                                  </p:stCondLst>
                                  <p:childTnLst>
                                    <p:anim calcmode="lin" valueType="num">
                                      <p:cBhvr>
                                        <p:cTn id="73" dur="380"/>
                                        <p:tgtEl>
                                          <p:spTgt spid="27"/>
                                        </p:tgtEl>
                                        <p:attrNameLst>
                                          <p:attrName>ppt_w</p:attrName>
                                        </p:attrNameLst>
                                      </p:cBhvr>
                                      <p:tavLst>
                                        <p:tav tm="0">
                                          <p:val>
                                            <p:strVal val="ppt_w"/>
                                          </p:val>
                                        </p:tav>
                                        <p:tav tm="100000">
                                          <p:val>
                                            <p:fltVal val="0"/>
                                          </p:val>
                                        </p:tav>
                                      </p:tavLst>
                                    </p:anim>
                                    <p:anim calcmode="lin" valueType="num">
                                      <p:cBhvr>
                                        <p:cTn id="74" dur="380"/>
                                        <p:tgtEl>
                                          <p:spTgt spid="27"/>
                                        </p:tgtEl>
                                        <p:attrNameLst>
                                          <p:attrName>ppt_h</p:attrName>
                                        </p:attrNameLst>
                                      </p:cBhvr>
                                      <p:tavLst>
                                        <p:tav tm="0">
                                          <p:val>
                                            <p:strVal val="ppt_h"/>
                                          </p:val>
                                        </p:tav>
                                        <p:tav tm="100000">
                                          <p:val>
                                            <p:strVal val="ppt_h"/>
                                          </p:val>
                                        </p:tav>
                                      </p:tavLst>
                                    </p:anim>
                                    <p:set>
                                      <p:cBhvr>
                                        <p:cTn id="75" dur="1" fill="hold">
                                          <p:stCondLst>
                                            <p:cond delay="379"/>
                                          </p:stCondLst>
                                        </p:cTn>
                                        <p:tgtEl>
                                          <p:spTgt spid="27"/>
                                        </p:tgtEl>
                                        <p:attrNameLst>
                                          <p:attrName>style.visibility</p:attrName>
                                        </p:attrNameLst>
                                      </p:cBhvr>
                                      <p:to>
                                        <p:strVal val="hidden"/>
                                      </p:to>
                                    </p:set>
                                  </p:childTnLst>
                                </p:cTn>
                              </p:par>
                              <p:par>
                                <p:cTn id="76" presetID="17" presetClass="entr" presetSubtype="10" fill="hold" grpId="2"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250" fill="hold"/>
                                        <p:tgtEl>
                                          <p:spTgt spid="26"/>
                                        </p:tgtEl>
                                        <p:attrNameLst>
                                          <p:attrName>ppt_w</p:attrName>
                                        </p:attrNameLst>
                                      </p:cBhvr>
                                      <p:tavLst>
                                        <p:tav tm="0">
                                          <p:val>
                                            <p:fltVal val="0"/>
                                          </p:val>
                                        </p:tav>
                                        <p:tav tm="100000">
                                          <p:val>
                                            <p:strVal val="#ppt_w"/>
                                          </p:val>
                                        </p:tav>
                                      </p:tavLst>
                                    </p:anim>
                                    <p:anim calcmode="lin" valueType="num">
                                      <p:cBhvr>
                                        <p:cTn id="79" dur="250" fill="hold"/>
                                        <p:tgtEl>
                                          <p:spTgt spid="26"/>
                                        </p:tgtEl>
                                        <p:attrNameLst>
                                          <p:attrName>ppt_h</p:attrName>
                                        </p:attrNameLst>
                                      </p:cBhvr>
                                      <p:tavLst>
                                        <p:tav tm="0">
                                          <p:val>
                                            <p:strVal val="#ppt_h"/>
                                          </p:val>
                                        </p:tav>
                                        <p:tav tm="100000">
                                          <p:val>
                                            <p:strVal val="#ppt_h"/>
                                          </p:val>
                                        </p:tav>
                                      </p:tavLst>
                                    </p:anim>
                                  </p:childTnLst>
                                </p:cTn>
                              </p:par>
                              <p:par>
                                <p:cTn id="80" presetID="42" presetClass="path" presetSubtype="0" accel="70000" decel="30000" fill="hold" grpId="0" nodeType="withEffect">
                                  <p:stCondLst>
                                    <p:cond delay="0"/>
                                  </p:stCondLst>
                                  <p:childTnLst>
                                    <p:animMotion origin="layout" path="M 0 -0.25764 L 0 0.14236 " pathEditMode="relative" rAng="0" ptsTypes="AA">
                                      <p:cBhvr>
                                        <p:cTn id="81" dur="500" spd="-100000" fill="hold"/>
                                        <p:tgtEl>
                                          <p:spTgt spid="26"/>
                                        </p:tgtEl>
                                        <p:attrNameLst>
                                          <p:attrName>ppt_x</p:attrName>
                                          <p:attrName>ppt_y</p:attrName>
                                        </p:attrNameLst>
                                      </p:cBhvr>
                                      <p:rCtr x="0" y="20000"/>
                                    </p:animMotion>
                                  </p:childTnLst>
                                </p:cTn>
                              </p:par>
                              <p:par>
                                <p:cTn id="82" presetID="6" presetClass="emph" presetSubtype="0" accel="26000" decel="74000" autoRev="1" fill="hold" grpId="1" nodeType="withEffect">
                                  <p:stCondLst>
                                    <p:cond delay="0"/>
                                  </p:stCondLst>
                                  <p:childTnLst>
                                    <p:animScale>
                                      <p:cBhvr>
                                        <p:cTn id="83" dur="250" fill="hold"/>
                                        <p:tgtEl>
                                          <p:spTgt spid="26"/>
                                        </p:tgtEl>
                                      </p:cBhvr>
                                      <p:by x="125000" y="125000"/>
                                    </p:animScale>
                                  </p:childTnLst>
                                </p:cTn>
                              </p:par>
                              <p:par>
                                <p:cTn id="84" presetID="17" presetClass="exit" presetSubtype="10" fill="hold" grpId="3" nodeType="withEffect">
                                  <p:stCondLst>
                                    <p:cond delay="130"/>
                                  </p:stCondLst>
                                  <p:childTnLst>
                                    <p:anim calcmode="lin" valueType="num">
                                      <p:cBhvr>
                                        <p:cTn id="85" dur="380"/>
                                        <p:tgtEl>
                                          <p:spTgt spid="26"/>
                                        </p:tgtEl>
                                        <p:attrNameLst>
                                          <p:attrName>ppt_w</p:attrName>
                                        </p:attrNameLst>
                                      </p:cBhvr>
                                      <p:tavLst>
                                        <p:tav tm="0">
                                          <p:val>
                                            <p:strVal val="ppt_w"/>
                                          </p:val>
                                        </p:tav>
                                        <p:tav tm="100000">
                                          <p:val>
                                            <p:fltVal val="0"/>
                                          </p:val>
                                        </p:tav>
                                      </p:tavLst>
                                    </p:anim>
                                    <p:anim calcmode="lin" valueType="num">
                                      <p:cBhvr>
                                        <p:cTn id="86" dur="380"/>
                                        <p:tgtEl>
                                          <p:spTgt spid="26"/>
                                        </p:tgtEl>
                                        <p:attrNameLst>
                                          <p:attrName>ppt_h</p:attrName>
                                        </p:attrNameLst>
                                      </p:cBhvr>
                                      <p:tavLst>
                                        <p:tav tm="0">
                                          <p:val>
                                            <p:strVal val="ppt_h"/>
                                          </p:val>
                                        </p:tav>
                                        <p:tav tm="100000">
                                          <p:val>
                                            <p:strVal val="ppt_h"/>
                                          </p:val>
                                        </p:tav>
                                      </p:tavLst>
                                    </p:anim>
                                    <p:set>
                                      <p:cBhvr>
                                        <p:cTn id="87" dur="1" fill="hold">
                                          <p:stCondLst>
                                            <p:cond delay="379"/>
                                          </p:stCondLst>
                                        </p:cTn>
                                        <p:tgtEl>
                                          <p:spTgt spid="26"/>
                                        </p:tgtEl>
                                        <p:attrNameLst>
                                          <p:attrName>style.visibility</p:attrName>
                                        </p:attrNameLst>
                                      </p:cBhvr>
                                      <p:to>
                                        <p:strVal val="hidden"/>
                                      </p:to>
                                    </p:set>
                                  </p:childTnLst>
                                </p:cTn>
                              </p:par>
                            </p:childTnLst>
                          </p:cTn>
                        </p:par>
                        <p:par>
                          <p:cTn id="88" fill="hold">
                            <p:stCondLst>
                              <p:cond delay="1630"/>
                            </p:stCondLst>
                            <p:childTnLst>
                              <p:par>
                                <p:cTn id="89" presetID="23" presetClass="entr" presetSubtype="16"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500" fill="hold"/>
                                        <p:tgtEl>
                                          <p:spTgt spid="28"/>
                                        </p:tgtEl>
                                        <p:attrNameLst>
                                          <p:attrName>ppt_w</p:attrName>
                                        </p:attrNameLst>
                                      </p:cBhvr>
                                      <p:tavLst>
                                        <p:tav tm="0">
                                          <p:val>
                                            <p:fltVal val="0"/>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childTnLst>
                                </p:cTn>
                              </p:par>
                            </p:childTnLst>
                          </p:cTn>
                        </p:par>
                        <p:par>
                          <p:cTn id="93" fill="hold">
                            <p:stCondLst>
                              <p:cond delay="2130"/>
                            </p:stCondLst>
                            <p:childTnLst>
                              <p:par>
                                <p:cTn id="94" presetID="22" presetClass="entr" presetSubtype="8" fill="hold" grpId="0" nodeType="afterEffect">
                                  <p:stCondLst>
                                    <p:cond delay="25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28" grpId="0" animBg="1"/>
      <p:bldP spid="28" grpId="1" animBg="1"/>
      <p:bldP spid="29" grpId="0" animBg="1"/>
      <p:bldP spid="29" grpId="1" animBg="1"/>
      <p:bldP spid="29" grpId="2" animBg="1"/>
      <p:bldP spid="29" grpId="3" animBg="1"/>
      <p:bldP spid="31" grpId="0">
        <p:tmplLst>
          <p:tmpl>
            <p:tnLst>
              <p:par>
                <p:cTn presetID="22" presetClass="entr" presetSubtype="8"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5/20/2024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5" name="Rectangle 4"/>
          <p:cNvSpPr/>
          <p:nvPr userDrawn="1"/>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600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5958763E-B898-436D-883D-03711491D54A}" type="datetimeFigureOut">
              <a:rPr lang="en-US" smtClean="0"/>
              <a:t>5/20/2024</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119125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5958763E-B898-436D-883D-03711491D54A}" type="datetimeFigureOut">
              <a:rPr lang="en-US" smtClean="0"/>
              <a:t>5/20/2024</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3950284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5958763E-B898-436D-883D-03711491D54A}" type="datetimeFigureOut">
              <a:rPr lang="en-US" smtClean="0"/>
              <a:t>5/20/2024</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3769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5958763E-B898-436D-883D-03711491D54A}" type="datetimeFigureOut">
              <a:rPr lang="en-US" smtClean="0"/>
              <a:t>5/20/2024</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userDrawn="1"/>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717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anchor="ctr">
            <a:normAutofit/>
          </a:bodyPr>
          <a:lstStyle>
            <a:lvl1pPr algn="ctr">
              <a:defRPr sz="4000" baseline="0"/>
            </a:lvl1pPr>
          </a:lstStyle>
          <a:p>
            <a:r>
              <a:rPr lang="en-US" dirty="0"/>
              <a:t>Type “Agenda”</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anchor="ctr">
            <a:norm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5/20/2024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10" name="Straight Connector 9"/>
          <p:cNvCxnSpPr/>
          <p:nvPr userDrawn="1"/>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2396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a:t>Notable Quote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7059798" y="4983109"/>
            <a:ext cx="2922402"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Attribution</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5/20/2024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Freeform 10"/>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userDrawn="1"/>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userDrawn="1"/>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69140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5958763E-B898-436D-883D-03711491D54A}" type="datetimeFigureOut">
              <a:rPr lang="en-US" smtClean="0"/>
              <a:t>5/20/2024</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59230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5/20/2024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2D26AC1-0738-4DF2-AD94-A51900A39340}"/>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982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userDrawn="1"/>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5/20/2024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662866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182880"/>
            <a:ext cx="11430000" cy="914400"/>
          </a:xfrm>
          <a:gradFill>
            <a:gsLst>
              <a:gs pos="1000">
                <a:schemeClr val="accent2"/>
              </a:gs>
              <a:gs pos="99000">
                <a:schemeClr val="accent1"/>
              </a:gs>
            </a:gsLst>
            <a:lin ang="2700000" scaled="0"/>
          </a:gradFill>
        </p:spPr>
        <p:txBody>
          <a:bodyPr wrap="square" lIns="91440" tIns="45720" bIns="0">
            <a:noAutofit/>
          </a:bodyPr>
          <a:lstStyle>
            <a:lvl1pPr>
              <a:lnSpc>
                <a:spcPct val="85000"/>
              </a:lnSpc>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5/20/2024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7712029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0" tIns="4572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0" tIns="0" rIns="0" bIns="0" rtlCol="0" anchor="ctr" anchorCtr="0"/>
          <a:lstStyle>
            <a:lvl1pPr algn="l">
              <a:defRPr sz="1200">
                <a:solidFill>
                  <a:schemeClr val="tx1">
                    <a:tint val="75000"/>
                  </a:schemeClr>
                </a:solidFill>
              </a:defRPr>
            </a:lvl1pPr>
          </a:lstStyle>
          <a:p>
            <a:fld id="{5958763E-B898-436D-883D-03711491D54A}" type="datetimeFigureOut">
              <a:rPr lang="en-US" smtClean="0"/>
              <a:t>5/20/2024</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0" tIns="0" rIns="0" bIns="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0" tIns="0" rIns="0" bIns="0" rtlCol="0" anchor="ctr" anchorCtr="0"/>
          <a:lstStyle>
            <a:lvl1pPr algn="r">
              <a:defRPr sz="1200">
                <a:solidFill>
                  <a:schemeClr val="tx1">
                    <a:tint val="75000"/>
                  </a:schemeClr>
                </a:solidFill>
              </a:defRPr>
            </a:lvl1pPr>
          </a:lstStyle>
          <a:p>
            <a:fld id="{C15D44F4-F215-4E77-8A37-E5924A9890F9}" type="slidenum">
              <a:rPr lang="en-US" smtClean="0"/>
              <a:t>‹#›</a:t>
            </a:fld>
            <a:endParaRPr lang="en-US"/>
          </a:p>
        </p:txBody>
      </p:sp>
    </p:spTree>
    <p:extLst>
      <p:ext uri="{BB962C8B-B14F-4D97-AF65-F5344CB8AC3E}">
        <p14:creationId xmlns:p14="http://schemas.microsoft.com/office/powerpoint/2010/main" val="341847101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83" r:id="rId4"/>
    <p:sldLayoutId id="2147483684" r:id="rId5"/>
    <p:sldLayoutId id="2147483654" r:id="rId6"/>
    <p:sldLayoutId id="2147483650" r:id="rId7"/>
    <p:sldLayoutId id="2147483663" r:id="rId8"/>
    <p:sldLayoutId id="2147483662" r:id="rId9"/>
    <p:sldLayoutId id="2147483651" r:id="rId10"/>
    <p:sldLayoutId id="2147483664" r:id="rId11"/>
    <p:sldLayoutId id="2147483665" r:id="rId12"/>
    <p:sldLayoutId id="2147483652" r:id="rId13"/>
    <p:sldLayoutId id="2147483666" r:id="rId14"/>
    <p:sldLayoutId id="2147483667" r:id="rId15"/>
    <p:sldLayoutId id="2147483653" r:id="rId16"/>
    <p:sldLayoutId id="2147483668" r:id="rId17"/>
    <p:sldLayoutId id="2147483669" r:id="rId18"/>
    <p:sldLayoutId id="2147483655"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2" r:id="rId31"/>
    <p:sldLayoutId id="2147483681" r:id="rId32"/>
    <p:sldLayoutId id="2147483685" r:id="rId33"/>
    <p:sldLayoutId id="2147483656" r:id="rId34"/>
    <p:sldLayoutId id="2147483657" r:id="rId35"/>
    <p:sldLayoutId id="2147483658" r:id="rId36"/>
    <p:sldLayoutId id="2147483659" r:id="rId37"/>
  </p:sldLayoutIdLst>
  <p:transition>
    <p:fade/>
  </p:transition>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44" userDrawn="1">
          <p15:clr>
            <a:srgbClr val="F26B43"/>
          </p15:clr>
        </p15:guide>
        <p15:guide id="4" orient="horz" pos="4176" userDrawn="1">
          <p15:clr>
            <a:srgbClr val="F26B43"/>
          </p15:clr>
        </p15:guide>
        <p15:guide id="5" pos="240" userDrawn="1">
          <p15:clr>
            <a:srgbClr val="F26B43"/>
          </p15:clr>
        </p15:guide>
        <p15:guide id="6" pos="74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5.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gif"/><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17.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gif"/></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43.jpe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82C2A6-B364-D374-760B-83A7D7BBB111}"/>
              </a:ext>
            </a:extLst>
          </p:cNvPr>
          <p:cNvSpPr txBox="1"/>
          <p:nvPr/>
        </p:nvSpPr>
        <p:spPr>
          <a:xfrm>
            <a:off x="1" y="4114800"/>
            <a:ext cx="12191999" cy="2311402"/>
          </a:xfrm>
          <a:prstGeom prst="rect">
            <a:avLst/>
          </a:prstGeom>
          <a:noFill/>
        </p:spPr>
        <p:txBody>
          <a:bodyPr wrap="square" lIns="182880" tIns="146304" rIns="182880" bIns="146304" rtlCol="0">
            <a:spAutoFit/>
          </a:bodyPr>
          <a:lstStyle/>
          <a:p>
            <a:pPr>
              <a:lnSpc>
                <a:spcPct val="90000"/>
              </a:lnSpc>
              <a:spcAft>
                <a:spcPts val="600"/>
              </a:spcAft>
            </a:pPr>
            <a:r>
              <a:rPr lang="en-US" sz="8000" b="1" u="sng" dirty="0">
                <a:latin typeface="SimSun" panose="02010600030101010101" pitchFamily="2" charset="-122"/>
                <a:ea typeface="SimSun" panose="02010600030101010101" pitchFamily="2" charset="-122"/>
              </a:rPr>
              <a:t>Designing Retro Games</a:t>
            </a:r>
          </a:p>
          <a:p>
            <a:pPr>
              <a:lnSpc>
                <a:spcPct val="90000"/>
              </a:lnSpc>
              <a:spcAft>
                <a:spcPts val="600"/>
              </a:spcAft>
            </a:pPr>
            <a:r>
              <a:rPr lang="en-US" sz="6000" b="1" i="1" u="sng" dirty="0">
                <a:solidFill>
                  <a:schemeClr val="accent1">
                    <a:lumMod val="75000"/>
                  </a:schemeClr>
                </a:solidFill>
                <a:latin typeface="SimSun" panose="02010600030101010101" pitchFamily="2" charset="-122"/>
                <a:ea typeface="SimSun" panose="02010600030101010101" pitchFamily="2" charset="-122"/>
              </a:rPr>
              <a:t>Hy-Tech Camp</a:t>
            </a:r>
            <a:endParaRPr lang="en-US" sz="11500" b="1" i="1" u="sng" dirty="0">
              <a:solidFill>
                <a:schemeClr val="accent1">
                  <a:lumMod val="75000"/>
                </a:schemeClr>
              </a:solidFill>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1AE9EF6F-7239-01ED-8826-86B9C777FF59}"/>
              </a:ext>
            </a:extLst>
          </p:cNvPr>
          <p:cNvSpPr txBox="1"/>
          <p:nvPr/>
        </p:nvSpPr>
        <p:spPr>
          <a:xfrm>
            <a:off x="891530" y="228600"/>
            <a:ext cx="10408940" cy="3605602"/>
          </a:xfrm>
          <a:prstGeom prst="rect">
            <a:avLst/>
          </a:prstGeom>
          <a:noFill/>
        </p:spPr>
        <p:txBody>
          <a:bodyPr wrap="none" lIns="182880" tIns="146304" rIns="182880" bIns="146304" rtlCol="0">
            <a:spAutoFit/>
          </a:bodyPr>
          <a:lstStyle/>
          <a:p>
            <a:pPr>
              <a:lnSpc>
                <a:spcPct val="90000"/>
              </a:lnSpc>
              <a:spcAft>
                <a:spcPts val="600"/>
              </a:spcAft>
            </a:pPr>
            <a:r>
              <a:rPr lang="en-US" sz="23900" dirty="0">
                <a:gradFill>
                  <a:gsLst>
                    <a:gs pos="2917">
                      <a:schemeClr val="tx1"/>
                    </a:gs>
                    <a:gs pos="30000">
                      <a:schemeClr val="tx1"/>
                    </a:gs>
                  </a:gsLst>
                  <a:lin ang="5400000" scaled="0"/>
                </a:gradFill>
                <a:latin typeface="Pixeboy" panose="02000500000000000000" pitchFamily="2" charset="0"/>
              </a:rPr>
              <a:t>WELCOME</a:t>
            </a:r>
          </a:p>
        </p:txBody>
      </p:sp>
    </p:spTree>
    <p:extLst>
      <p:ext uri="{BB962C8B-B14F-4D97-AF65-F5344CB8AC3E}">
        <p14:creationId xmlns:p14="http://schemas.microsoft.com/office/powerpoint/2010/main" val="125780152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BE6DD"/>
        </a:solidFill>
        <a:effectLst/>
      </p:bgPr>
    </p:bg>
    <p:spTree>
      <p:nvGrpSpPr>
        <p:cNvPr id="1" name=""/>
        <p:cNvGrpSpPr/>
        <p:nvPr/>
      </p:nvGrpSpPr>
      <p:grpSpPr>
        <a:xfrm>
          <a:off x="0" y="0"/>
          <a:ext cx="0" cy="0"/>
          <a:chOff x="0" y="0"/>
          <a:chExt cx="0" cy="0"/>
        </a:xfrm>
      </p:grpSpPr>
      <p:pic>
        <p:nvPicPr>
          <p:cNvPr id="2" name="Picture 6" descr="https://upload.wikimedia.org/wikipedia/commons/b/bf/Nintendo_1889.jpg"/>
          <p:cNvPicPr>
            <a:picLocks noChangeAspect="1" noChangeArrowheads="1"/>
          </p:cNvPicPr>
          <p:nvPr/>
        </p:nvPicPr>
        <p:blipFill rotWithShape="1">
          <a:blip r:embed="rId3">
            <a:extLst>
              <a:ext uri="{28A0092B-C50C-407E-A947-70E740481C1C}">
                <a14:useLocalDpi xmlns:a14="http://schemas.microsoft.com/office/drawing/2010/main" val="0"/>
              </a:ext>
            </a:extLst>
          </a:blip>
          <a:srcRect r="1453" b="18400"/>
          <a:stretch/>
        </p:blipFill>
        <p:spPr bwMode="auto">
          <a:xfrm>
            <a:off x="533400" y="0"/>
            <a:ext cx="11125200" cy="68859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867900" y="571500"/>
            <a:ext cx="1613262" cy="960263"/>
          </a:xfrm>
          <a:prstGeom prst="rect">
            <a:avLst/>
          </a:prstGeom>
          <a:noFill/>
        </p:spPr>
        <p:txBody>
          <a:bodyPr wrap="none" lIns="182880" tIns="146304" rIns="182880" bIns="146304" rtlCol="0">
            <a:spAutoFit/>
          </a:bodyPr>
          <a:lstStyle/>
          <a:p>
            <a:pPr>
              <a:lnSpc>
                <a:spcPct val="90000"/>
              </a:lnSpc>
              <a:spcAft>
                <a:spcPts val="600"/>
              </a:spcAft>
            </a:pPr>
            <a:r>
              <a:rPr lang="en-US" sz="4800" b="1" dirty="0">
                <a:solidFill>
                  <a:srgbClr val="312F32"/>
                </a:solidFill>
                <a:latin typeface="SimSun" panose="02010600030101010101" pitchFamily="2" charset="-122"/>
                <a:ea typeface="SimSun" panose="02010600030101010101" pitchFamily="2" charset="-122"/>
              </a:rPr>
              <a:t>1889</a:t>
            </a:r>
            <a:endParaRPr lang="en-US" sz="3200" b="1" dirty="0">
              <a:solidFill>
                <a:srgbClr val="312F32"/>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030118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964" y="0"/>
            <a:ext cx="3600986"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SimSun" panose="02010600030101010101" pitchFamily="2" charset="-122"/>
                <a:ea typeface="SimSun" panose="02010600030101010101" pitchFamily="2" charset="-122"/>
              </a:rPr>
              <a:t>Nintendo before Mario</a:t>
            </a:r>
          </a:p>
        </p:txBody>
      </p:sp>
      <p:grpSp>
        <p:nvGrpSpPr>
          <p:cNvPr id="6" name="Group 5"/>
          <p:cNvGrpSpPr/>
          <p:nvPr/>
        </p:nvGrpSpPr>
        <p:grpSpPr>
          <a:xfrm>
            <a:off x="0" y="571500"/>
            <a:ext cx="3924300" cy="6286500"/>
            <a:chOff x="0" y="571500"/>
            <a:chExt cx="3924300" cy="6286500"/>
          </a:xfrm>
        </p:grpSpPr>
        <p:sp>
          <p:nvSpPr>
            <p:cNvPr id="2" name="Rectangle 1"/>
            <p:cNvSpPr/>
            <p:nvPr/>
          </p:nvSpPr>
          <p:spPr bwMode="auto">
            <a:xfrm>
              <a:off x="0" y="571500"/>
              <a:ext cx="3924300" cy="6286500"/>
            </a:xfrm>
            <a:prstGeom prst="rect">
              <a:avLst/>
            </a:prstGeom>
            <a:solidFill>
              <a:srgbClr val="E4E5E7"/>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rgbClr val="312F32"/>
                  </a:solidFill>
                  <a:latin typeface="SimSun" panose="02010600030101010101" pitchFamily="2" charset="-122"/>
                  <a:ea typeface="SimSun" panose="02010600030101010101" pitchFamily="2" charset="-122"/>
                  <a:cs typeface="Segoe UI" pitchFamily="34" charset="0"/>
                </a:rPr>
                <a:t>1889</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Cards</a:t>
              </a:r>
            </a:p>
          </p:txBody>
        </p:sp>
        <p:pic>
          <p:nvPicPr>
            <p:cNvPr id="2050" name="Picture 2" descr="http://1.bp.blogspot.com/-aWYE2ZYi_aA/Un-QysXZ1DI/AAAAAAAAH7A/8czo-LtXbr8/s400/nintendo_karuta_01_08.JPG"/>
            <p:cNvPicPr>
              <a:picLocks noChangeAspect="1" noChangeArrowheads="1"/>
            </p:cNvPicPr>
            <p:nvPr/>
          </p:nvPicPr>
          <p:blipFill rotWithShape="1">
            <a:blip r:embed="rId3">
              <a:extLst>
                <a:ext uri="{28A0092B-C50C-407E-A947-70E740481C1C}">
                  <a14:useLocalDpi xmlns:a14="http://schemas.microsoft.com/office/drawing/2010/main" val="0"/>
                </a:ext>
              </a:extLst>
            </a:blip>
            <a:srcRect l="3215" t="44000" r="3249" b="4000"/>
            <a:stretch/>
          </p:blipFill>
          <p:spPr bwMode="auto">
            <a:xfrm>
              <a:off x="76200" y="5265220"/>
              <a:ext cx="3793864" cy="15818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intendo playing cards from the 1960s : gaming"/>
            <p:cNvPicPr>
              <a:picLocks noChangeAspect="1" noChangeArrowheads="1"/>
            </p:cNvPicPr>
            <p:nvPr/>
          </p:nvPicPr>
          <p:blipFill rotWithShape="1">
            <a:blip r:embed="rId4">
              <a:extLst>
                <a:ext uri="{28A0092B-C50C-407E-A947-70E740481C1C}">
                  <a14:useLocalDpi xmlns:a14="http://schemas.microsoft.com/office/drawing/2010/main" val="0"/>
                </a:ext>
              </a:extLst>
            </a:blip>
            <a:srcRect t="3293" b="7655"/>
            <a:stretch/>
          </p:blipFill>
          <p:spPr bwMode="auto">
            <a:xfrm>
              <a:off x="21964" y="3547290"/>
              <a:ext cx="3902336" cy="170701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Nintendo's Secret History in Kyoto — Kyo Tours Japan"/>
            <p:cNvPicPr>
              <a:picLocks noChangeAspect="1" noChangeArrowheads="1"/>
            </p:cNvPicPr>
            <p:nvPr/>
          </p:nvPicPr>
          <p:blipFill rotWithShape="1">
            <a:blip r:embed="rId5">
              <a:extLst>
                <a:ext uri="{28A0092B-C50C-407E-A947-70E740481C1C}">
                  <a14:useLocalDpi xmlns:a14="http://schemas.microsoft.com/office/drawing/2010/main" val="0"/>
                </a:ext>
              </a:extLst>
            </a:blip>
            <a:srcRect t="11828" b="9710"/>
            <a:stretch/>
          </p:blipFill>
          <p:spPr bwMode="auto">
            <a:xfrm>
              <a:off x="21964" y="1485900"/>
              <a:ext cx="3902336" cy="20422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4038600" y="571500"/>
            <a:ext cx="3886200" cy="6286500"/>
            <a:chOff x="4038600" y="571500"/>
            <a:chExt cx="3886200" cy="6286500"/>
          </a:xfrm>
        </p:grpSpPr>
        <p:sp>
          <p:nvSpPr>
            <p:cNvPr id="3" name="Rectangle 2"/>
            <p:cNvSpPr/>
            <p:nvPr/>
          </p:nvSpPr>
          <p:spPr bwMode="auto">
            <a:xfrm>
              <a:off x="4038600" y="571500"/>
              <a:ext cx="3886200" cy="6286500"/>
            </a:xfrm>
            <a:prstGeom prst="rect">
              <a:avLst/>
            </a:prstGeom>
            <a:solidFill>
              <a:srgbClr val="66A457"/>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chemeClr val="bg1"/>
                  </a:solidFill>
                  <a:latin typeface="SimSun" panose="02010600030101010101" pitchFamily="2" charset="-122"/>
                  <a:ea typeface="SimSun" panose="02010600030101010101" pitchFamily="2" charset="-122"/>
                  <a:cs typeface="Segoe UI" pitchFamily="34" charset="0"/>
                </a:rPr>
                <a:t>1965</a:t>
              </a:r>
              <a:endParaRPr lang="en-US" sz="2400" b="1" dirty="0">
                <a:solidFill>
                  <a:schemeClr val="bg1"/>
                </a:solidFill>
                <a:latin typeface="SimSun" panose="02010600030101010101" pitchFamily="2" charset="-122"/>
                <a:ea typeface="SimSun" panose="02010600030101010101" pitchFamily="2" charset="-122"/>
                <a:cs typeface="Segoe UI" pitchFamily="34" charset="0"/>
              </a:endParaRPr>
            </a:p>
            <a:p>
              <a:pPr algn="ctr" defTabSz="932472" fontAlgn="base">
                <a:lnSpc>
                  <a:spcPct val="90000"/>
                </a:lnSpc>
                <a:spcBef>
                  <a:spcPct val="0"/>
                </a:spcBef>
                <a:spcAft>
                  <a:spcPct val="0"/>
                </a:spcAft>
              </a:pPr>
              <a:r>
                <a:rPr lang="en-US" sz="2000" dirty="0">
                  <a:solidFill>
                    <a:schemeClr val="bg1">
                      <a:lumMod val="95000"/>
                    </a:schemeClr>
                  </a:solidFill>
                  <a:ea typeface="Segoe UI" pitchFamily="34" charset="0"/>
                  <a:cs typeface="Segoe UI" pitchFamily="34" charset="0"/>
                </a:rPr>
                <a:t>Toys</a:t>
              </a:r>
              <a:endParaRPr lang="en-US" sz="2400" dirty="0">
                <a:solidFill>
                  <a:schemeClr val="bg1">
                    <a:lumMod val="95000"/>
                  </a:schemeClr>
                </a:solidFill>
                <a:ea typeface="Segoe UI" pitchFamily="34" charset="0"/>
                <a:cs typeface="Segoe UI" pitchFamily="34" charset="0"/>
              </a:endParaRPr>
            </a:p>
          </p:txBody>
        </p:sp>
        <p:pic>
          <p:nvPicPr>
            <p:cNvPr id="2062" name="Picture 14" descr="http://1.bp.blogspot.com/-QL7jUHwEQWo/TqP8-pvyfxI/AAAAAAAABWA/AqyPwD9oDMY/s1600/nintendo_baseball_07a.JPG"/>
            <p:cNvPicPr>
              <a:picLocks noChangeAspect="1" noChangeArrowheads="1"/>
            </p:cNvPicPr>
            <p:nvPr/>
          </p:nvPicPr>
          <p:blipFill rotWithShape="1">
            <a:blip r:embed="rId6">
              <a:extLst>
                <a:ext uri="{28A0092B-C50C-407E-A947-70E740481C1C}">
                  <a14:useLocalDpi xmlns:a14="http://schemas.microsoft.com/office/drawing/2010/main" val="0"/>
                </a:ext>
              </a:extLst>
            </a:blip>
            <a:srcRect t="3926" b="1847"/>
            <a:stretch/>
          </p:blipFill>
          <p:spPr bwMode="auto">
            <a:xfrm>
              <a:off x="4052493" y="1485900"/>
              <a:ext cx="3872306" cy="273654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2.bp.blogspot.com/-KvT0Hn6mzM8/XMbo6x1MCoI/AAAAAAAAK4c/BEtjPvLFCSA7uIiAaJDVhS32IPsW-EapwCLcBGAs/s1600/nintendo_home_bowling_00.jpg"/>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4052494" y="4259691"/>
              <a:ext cx="3872305" cy="72605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4.bp.blogspot.com/-uS3En8jYAbs/T4qy3A0DZWI/AAAAAAAADTo/GuA60FTTHTg/s1600/ultra_games_1_03.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52494" y="5022992"/>
              <a:ext cx="3872305" cy="44244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4.bp.blogspot.com/--6CjOCqiIkI/TlVZ9oEJEWI/AAAAAAAABAQ/CDkKQjaFg30/s1600/mini_games_intro_13.JPG"/>
            <p:cNvPicPr>
              <a:picLocks noChangeAspect="1" noChangeArrowheads="1"/>
            </p:cNvPicPr>
            <p:nvPr/>
          </p:nvPicPr>
          <p:blipFill rotWithShape="1">
            <a:blip r:embed="rId9">
              <a:extLst>
                <a:ext uri="{28A0092B-C50C-407E-A947-70E740481C1C}">
                  <a14:useLocalDpi xmlns:a14="http://schemas.microsoft.com/office/drawing/2010/main" val="0"/>
                </a:ext>
              </a:extLst>
            </a:blip>
            <a:srcRect b="3473"/>
            <a:stretch/>
          </p:blipFill>
          <p:spPr bwMode="auto">
            <a:xfrm>
              <a:off x="4121391" y="5547656"/>
              <a:ext cx="3734509" cy="12461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8039100" y="571500"/>
            <a:ext cx="4152900" cy="6283811"/>
            <a:chOff x="8039100" y="571500"/>
            <a:chExt cx="4152900" cy="6283811"/>
          </a:xfrm>
        </p:grpSpPr>
        <p:sp>
          <p:nvSpPr>
            <p:cNvPr id="4" name="Rectangle 3"/>
            <p:cNvSpPr/>
            <p:nvPr/>
          </p:nvSpPr>
          <p:spPr bwMode="auto">
            <a:xfrm>
              <a:off x="8039100" y="571500"/>
              <a:ext cx="4152900" cy="6283811"/>
            </a:xfrm>
            <a:prstGeom prst="rect">
              <a:avLst/>
            </a:prstGeom>
            <a:solidFill>
              <a:srgbClr val="FCD829"/>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rgbClr val="312F32"/>
                  </a:solidFill>
                  <a:latin typeface="SimSun" panose="02010600030101010101" pitchFamily="2" charset="-122"/>
                  <a:ea typeface="SimSun" panose="02010600030101010101" pitchFamily="2" charset="-122"/>
                  <a:cs typeface="Segoe UI" pitchFamily="34" charset="0"/>
                </a:rPr>
                <a:t>1975</a:t>
              </a:r>
              <a:endParaRPr lang="en-US" sz="2400" b="1" dirty="0">
                <a:solidFill>
                  <a:srgbClr val="312F32"/>
                </a:solidFill>
                <a:latin typeface="SimSun" panose="02010600030101010101" pitchFamily="2" charset="-122"/>
                <a:ea typeface="SimSun" panose="02010600030101010101" pitchFamily="2" charset="-122"/>
                <a:cs typeface="Segoe UI" pitchFamily="34" charset="0"/>
              </a:endParaRP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Video Games</a:t>
              </a:r>
            </a:p>
          </p:txBody>
        </p:sp>
        <p:pic>
          <p:nvPicPr>
            <p:cNvPr id="2072" name="Picture 24" descr="beforemario: Nintendo EVR Race (EVRレース, 197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57478" y="1499684"/>
              <a:ext cx="4134522" cy="3100892"/>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Club Nintendo Limited Game &amp; Watch Ball Japan Console Used Game ..."/>
            <p:cNvPicPr>
              <a:picLocks noChangeAspect="1" noChangeArrowheads="1"/>
            </p:cNvPicPr>
            <p:nvPr/>
          </p:nvPicPr>
          <p:blipFill rotWithShape="1">
            <a:blip r:embed="rId11">
              <a:extLst>
                <a:ext uri="{28A0092B-C50C-407E-A947-70E740481C1C}">
                  <a14:useLocalDpi xmlns:a14="http://schemas.microsoft.com/office/drawing/2010/main" val="0"/>
                </a:ext>
              </a:extLst>
            </a:blip>
            <a:srcRect l="9970" t="12053" r="6710" b="17445"/>
            <a:stretch/>
          </p:blipFill>
          <p:spPr bwMode="auto">
            <a:xfrm>
              <a:off x="9542210" y="4968850"/>
              <a:ext cx="2621716" cy="1663781"/>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http://1.bp.blogspot.com/-Kg2Qg_Uso-E/TaA5OTi-c-I/AAAAAAAAAiM/nP-lveyWcZ4/s1600/tv_game_6_beforemario_dot_com_01.jpg"/>
            <p:cNvPicPr>
              <a:picLocks noChangeAspect="1" noChangeArrowheads="1"/>
            </p:cNvPicPr>
            <p:nvPr/>
          </p:nvPicPr>
          <p:blipFill rotWithShape="1">
            <a:blip r:embed="rId12" cstate="hqprint">
              <a:extLst>
                <a:ext uri="{28A0092B-C50C-407E-A947-70E740481C1C}">
                  <a14:useLocalDpi xmlns:a14="http://schemas.microsoft.com/office/drawing/2010/main" val="0"/>
                </a:ext>
              </a:extLst>
            </a:blip>
            <a:srcRect l="9483" t="788" r="10344" b="4170"/>
            <a:stretch/>
          </p:blipFill>
          <p:spPr bwMode="auto">
            <a:xfrm>
              <a:off x="8057478" y="4600576"/>
              <a:ext cx="1421259" cy="22465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90597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i="1" cap="none" dirty="0">
                <a:latin typeface="SimSun" panose="02010600030101010101" pitchFamily="2" charset="-122"/>
                <a:ea typeface="SimSun" panose="02010600030101010101" pitchFamily="2" charset="-122"/>
              </a:rPr>
              <a:t>Donkey Kong </a:t>
            </a:r>
            <a:r>
              <a:rPr lang="en-US" sz="3600" cap="none" dirty="0">
                <a:latin typeface="SimSun" panose="02010600030101010101" pitchFamily="2" charset="-122"/>
                <a:ea typeface="SimSun" panose="02010600030101010101" pitchFamily="2" charset="-122"/>
              </a:rPr>
              <a:t>(1981)</a:t>
            </a:r>
          </a:p>
        </p:txBody>
      </p:sp>
      <p:sp>
        <p:nvSpPr>
          <p:cNvPr id="3" name="Content Placeholder 2"/>
          <p:cNvSpPr>
            <a:spLocks noGrp="1"/>
          </p:cNvSpPr>
          <p:nvPr>
            <p:ph idx="1"/>
          </p:nvPr>
        </p:nvSpPr>
        <p:spPr>
          <a:xfrm>
            <a:off x="413084" y="1200150"/>
            <a:ext cx="6025816" cy="5257800"/>
          </a:xfrm>
        </p:spPr>
        <p:txBody>
          <a:bodyPr>
            <a:normAutofit/>
          </a:bodyPr>
          <a:lstStyle/>
          <a:p>
            <a:endParaRPr lang="en-US" dirty="0"/>
          </a:p>
          <a:p>
            <a:r>
              <a:rPr lang="en-US" dirty="0"/>
              <a:t>Arcade game</a:t>
            </a:r>
          </a:p>
          <a:p>
            <a:r>
              <a:rPr lang="en-US" dirty="0"/>
              <a:t>Shigeru Miyamoto &amp; </a:t>
            </a:r>
            <a:r>
              <a:rPr lang="en-US" dirty="0" err="1"/>
              <a:t>Gunpei</a:t>
            </a:r>
            <a:r>
              <a:rPr lang="en-US" dirty="0"/>
              <a:t> Yokoi</a:t>
            </a:r>
          </a:p>
          <a:p>
            <a:r>
              <a:rPr lang="en-US" dirty="0"/>
              <a:t>First story-driven game ever!</a:t>
            </a:r>
          </a:p>
          <a:p>
            <a:r>
              <a:rPr lang="en-US" dirty="0"/>
              <a:t>Inspired by </a:t>
            </a:r>
            <a:r>
              <a:rPr lang="en-US" i="1" dirty="0"/>
              <a:t>Popeye</a:t>
            </a:r>
            <a:r>
              <a:rPr lang="en-US" dirty="0"/>
              <a:t>, </a:t>
            </a:r>
            <a:r>
              <a:rPr lang="en-US" i="1" dirty="0"/>
              <a:t>King Kong</a:t>
            </a:r>
            <a:endParaRPr lang="en-US" dirty="0"/>
          </a:p>
          <a:p>
            <a:r>
              <a:rPr lang="en-US" dirty="0"/>
              <a:t>The first true </a:t>
            </a:r>
            <a:r>
              <a:rPr lang="en-US" b="1" dirty="0"/>
              <a:t>platformer</a:t>
            </a:r>
            <a:endParaRPr lang="en-US" dirty="0"/>
          </a:p>
          <a:p>
            <a:r>
              <a:rPr lang="en-US" dirty="0"/>
              <a:t>Groundbreaking graphics</a:t>
            </a:r>
          </a:p>
          <a:p>
            <a:r>
              <a:rPr lang="en-US" dirty="0"/>
              <a:t>The hero was Mr. Video / </a:t>
            </a:r>
            <a:r>
              <a:rPr lang="en-US" dirty="0" err="1"/>
              <a:t>Jumpman</a:t>
            </a:r>
            <a:endParaRPr lang="en-US" dirty="0"/>
          </a:p>
          <a:p>
            <a:endParaRPr lang="en-US" dirty="0"/>
          </a:p>
          <a:p>
            <a:endParaRPr lang="en-US" dirty="0"/>
          </a:p>
        </p:txBody>
      </p:sp>
      <p:pic>
        <p:nvPicPr>
          <p:cNvPr id="9218" name="Picture 2" descr="Image result for donkey kong original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08209" y="1200150"/>
            <a:ext cx="5202791"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310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218"/>
                                        </p:tgtEl>
                                        <p:attrNameLst>
                                          <p:attrName>style.visibility</p:attrName>
                                        </p:attrNameLst>
                                      </p:cBhvr>
                                      <p:to>
                                        <p:strVal val="visible"/>
                                      </p:to>
                                    </p:set>
                                    <p:animEffect transition="in" filter="fade">
                                      <p:cBhvr>
                                        <p:cTn id="42"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a:latin typeface="SimSun" panose="02010600030101010101" pitchFamily="2" charset="-122"/>
                <a:ea typeface="SimSun" panose="02010600030101010101" pitchFamily="2" charset="-122"/>
              </a:rPr>
              <a:t>It's-a Me!</a:t>
            </a:r>
          </a:p>
        </p:txBody>
      </p:sp>
      <p:sp>
        <p:nvSpPr>
          <p:cNvPr id="3" name="Content Placeholder 2"/>
          <p:cNvSpPr>
            <a:spLocks noGrp="1"/>
          </p:cNvSpPr>
          <p:nvPr>
            <p:ph sz="half" idx="1"/>
          </p:nvPr>
        </p:nvSpPr>
        <p:spPr>
          <a:xfrm>
            <a:off x="6324599" y="1257328"/>
            <a:ext cx="5486401" cy="5257738"/>
          </a:xfrm>
          <a:solidFill>
            <a:schemeClr val="accent6"/>
          </a:solidFill>
        </p:spPr>
        <p:txBody>
          <a:bodyPr>
            <a:normAutofit/>
          </a:bodyPr>
          <a:lstStyle/>
          <a:p>
            <a:pPr marL="57150" indent="0" algn="ctr">
              <a:buNone/>
            </a:pPr>
            <a:r>
              <a:rPr lang="en-US" sz="3200" b="1" dirty="0"/>
              <a:t>Mario Now</a:t>
            </a:r>
          </a:p>
        </p:txBody>
      </p:sp>
      <p:sp>
        <p:nvSpPr>
          <p:cNvPr id="4" name="Content Placeholder 3"/>
          <p:cNvSpPr>
            <a:spLocks noGrp="1"/>
          </p:cNvSpPr>
          <p:nvPr>
            <p:ph sz="half" idx="2"/>
          </p:nvPr>
        </p:nvSpPr>
        <p:spPr>
          <a:xfrm>
            <a:off x="381000" y="1210263"/>
            <a:ext cx="5486400" cy="5257739"/>
          </a:xfrm>
          <a:solidFill>
            <a:schemeClr val="tx1">
              <a:lumMod val="50000"/>
            </a:schemeClr>
          </a:solidFill>
        </p:spPr>
        <p:txBody>
          <a:bodyPr>
            <a:normAutofit/>
          </a:bodyPr>
          <a:lstStyle/>
          <a:p>
            <a:pPr marL="57150" indent="0" algn="ctr">
              <a:buNone/>
            </a:pPr>
            <a:r>
              <a:rPr lang="en-US" sz="3200" b="1" dirty="0">
                <a:solidFill>
                  <a:schemeClr val="bg1"/>
                </a:solidFill>
              </a:rPr>
              <a:t>Mario Then</a:t>
            </a:r>
          </a:p>
        </p:txBody>
      </p:sp>
      <p:pic>
        <p:nvPicPr>
          <p:cNvPr id="2052" name="Picture 4" descr="Nintendo of America on Twitter: &quot;Nintendo and Illumination are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499" y="1485897"/>
            <a:ext cx="4800600" cy="4800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ownload Free png Mario The Jumpman - Mario Bros 8 Bits Png Free ..."/>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970084" y="1785934"/>
            <a:ext cx="4308231" cy="4200525"/>
          </a:xfrm>
          <a:prstGeom prst="rect">
            <a:avLst/>
          </a:prstGeom>
          <a:noFill/>
          <a:extLst>
            <a:ext uri="{909E8E84-426E-40DD-AFC4-6F175D3DCCD1}">
              <a14:hiddenFill xmlns:a14="http://schemas.microsoft.com/office/drawing/2010/main">
                <a:solidFill>
                  <a:srgbClr val="FFFFFF"/>
                </a:solidFill>
              </a14:hiddenFill>
            </a:ext>
          </a:extLst>
        </p:spPr>
      </p:pic>
      <p:pic>
        <p:nvPicPr>
          <p:cNvPr id="5" name="sm64_mario_its_m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362699" y="6210266"/>
            <a:ext cx="609600" cy="609600"/>
          </a:xfrm>
          <a:prstGeom prst="rect">
            <a:avLst/>
          </a:prstGeom>
        </p:spPr>
      </p:pic>
    </p:spTree>
    <p:extLst>
      <p:ext uri="{BB962C8B-B14F-4D97-AF65-F5344CB8AC3E}">
        <p14:creationId xmlns:p14="http://schemas.microsoft.com/office/powerpoint/2010/main" val="3908521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91" fill="hold"/>
                                        <p:tgtEl>
                                          <p:spTgt spid="5"/>
                                        </p:tgtEl>
                                      </p:cBhvr>
                                    </p:cmd>
                                  </p:childTnLst>
                                </p:cTn>
                              </p:par>
                            </p:childTnLst>
                          </p:cTn>
                        </p:par>
                        <p:par>
                          <p:cTn id="7" fill="hold">
                            <p:stCondLst>
                              <p:cond delay="1891"/>
                            </p:stCondLst>
                            <p:childTnLst>
                              <p:par>
                                <p:cTn id="8" presetID="10" presetClass="entr" presetSubtype="0" fill="hold" grpId="0" nodeType="afterEffect">
                                  <p:stCondLst>
                                    <p:cond delay="0"/>
                                  </p:stCondLst>
                                  <p:childTnLst>
                                    <p:set>
                                      <p:cBhvr>
                                        <p:cTn id="9" dur="1" fill="hold">
                                          <p:stCondLst>
                                            <p:cond delay="0"/>
                                          </p:stCondLst>
                                        </p:cTn>
                                        <p:tgtEl>
                                          <p:spTgt spid="4">
                                            <p:bg/>
                                          </p:spTgt>
                                        </p:tgtEl>
                                        <p:attrNameLst>
                                          <p:attrName>style.visibility</p:attrName>
                                        </p:attrNameLst>
                                      </p:cBhvr>
                                      <p:to>
                                        <p:strVal val="visible"/>
                                      </p:to>
                                    </p:set>
                                    <p:animEffect transition="in" filter="fade">
                                      <p:cBhvr>
                                        <p:cTn id="10" dur="500"/>
                                        <p:tgtEl>
                                          <p:spTgt spid="4">
                                            <p:bg/>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052"/>
                                        </p:tgtEl>
                                        <p:attrNameLst>
                                          <p:attrName>style.visibility</p:attrName>
                                        </p:attrNameLst>
                                      </p:cBhvr>
                                      <p:to>
                                        <p:strVal val="visible"/>
                                      </p:to>
                                    </p:set>
                                    <p:animEffect transition="in" filter="fade">
                                      <p:cBhvr>
                                        <p:cTn id="24"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5"/>
                </p:tgtEl>
              </p:cMediaNode>
            </p:audio>
          </p:childTnLst>
        </p:cTn>
      </p:par>
    </p:tnLst>
    <p:bldLst>
      <p:bldP spid="4" grpId="0" uiExpand="1"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cap="none" dirty="0">
                <a:latin typeface="SimSun" panose="02010600030101010101" pitchFamily="2" charset="-122"/>
                <a:ea typeface="SimSun" panose="02010600030101010101" pitchFamily="2" charset="-122"/>
              </a:rPr>
              <a:t>Why does Mario look the way he does?</a:t>
            </a:r>
          </a:p>
        </p:txBody>
      </p:sp>
      <p:sp>
        <p:nvSpPr>
          <p:cNvPr id="3" name="Content Placeholder 2"/>
          <p:cNvSpPr>
            <a:spLocks noGrp="1"/>
          </p:cNvSpPr>
          <p:nvPr>
            <p:ph idx="1"/>
          </p:nvPr>
        </p:nvSpPr>
        <p:spPr>
          <a:xfrm>
            <a:off x="381000" y="1143000"/>
            <a:ext cx="11430000" cy="1371600"/>
          </a:xfrm>
        </p:spPr>
        <p:txBody>
          <a:bodyPr/>
          <a:lstStyle/>
          <a:p>
            <a:pPr marL="57150" indent="0" algn="ctr">
              <a:buNone/>
            </a:pPr>
            <a:r>
              <a:rPr lang="en-US" sz="6000" dirty="0"/>
              <a:t>Graphical limitations!</a:t>
            </a:r>
          </a:p>
          <a:p>
            <a:pPr marL="57150" indent="0">
              <a:buNone/>
            </a:pPr>
            <a:endParaRPr lang="en-US" dirty="0"/>
          </a:p>
        </p:txBody>
      </p:sp>
      <p:pic>
        <p:nvPicPr>
          <p:cNvPr id="3074" name="Picture 2" descr="Super Mario Odyssey Hack Infects The Game With Adult Images"/>
          <p:cNvPicPr>
            <a:picLocks noChangeAspect="1" noChangeArrowheads="1"/>
          </p:cNvPicPr>
          <p:nvPr/>
        </p:nvPicPr>
        <p:blipFill rotWithShape="1">
          <a:blip r:embed="rId3">
            <a:extLst>
              <a:ext uri="{28A0092B-C50C-407E-A947-70E740481C1C}">
                <a14:useLocalDpi xmlns:a14="http://schemas.microsoft.com/office/drawing/2010/main" val="0"/>
              </a:ext>
            </a:extLst>
          </a:blip>
          <a:srcRect l="20505" r="28246"/>
          <a:stretch/>
        </p:blipFill>
        <p:spPr bwMode="auto">
          <a:xfrm>
            <a:off x="9753600" y="4534830"/>
            <a:ext cx="2286000" cy="23231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eautifully bad graphics — Jumpman Donkey Kong | Arcade | 19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578367"/>
            <a:ext cx="4153830" cy="415383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a:stCxn id="8" idx="3"/>
          </p:cNvCxnSpPr>
          <p:nvPr/>
        </p:nvCxnSpPr>
        <p:spPr>
          <a:xfrm>
            <a:off x="3124200" y="3038311"/>
            <a:ext cx="1373605" cy="100394"/>
          </a:xfrm>
          <a:prstGeom prst="straightConnector1">
            <a:avLst/>
          </a:prstGeom>
          <a:ln w="79375">
            <a:solidFill>
              <a:srgbClr val="F83800"/>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8" name="Rectangle 7"/>
          <p:cNvSpPr/>
          <p:nvPr/>
        </p:nvSpPr>
        <p:spPr bwMode="auto">
          <a:xfrm>
            <a:off x="323850" y="2533322"/>
            <a:ext cx="2800350" cy="1009978"/>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lumMod val="95000"/>
                  </a:schemeClr>
                </a:solidFill>
                <a:ea typeface="Segoe UI" pitchFamily="34" charset="0"/>
                <a:cs typeface="Segoe UI" pitchFamily="34" charset="0"/>
              </a:rPr>
              <a:t>Hair was too hard to animate</a:t>
            </a:r>
          </a:p>
        </p:txBody>
      </p:sp>
      <p:sp>
        <p:nvSpPr>
          <p:cNvPr id="15" name="Rectangle 14"/>
          <p:cNvSpPr/>
          <p:nvPr/>
        </p:nvSpPr>
        <p:spPr bwMode="auto">
          <a:xfrm>
            <a:off x="8306730" y="3117511"/>
            <a:ext cx="2589870" cy="997289"/>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Too few pixels for a mouth</a:t>
            </a:r>
          </a:p>
        </p:txBody>
      </p:sp>
      <p:cxnSp>
        <p:nvCxnSpPr>
          <p:cNvPr id="22" name="Straight Arrow Connector 21"/>
          <p:cNvCxnSpPr>
            <a:stCxn id="15" idx="1"/>
          </p:cNvCxnSpPr>
          <p:nvPr/>
        </p:nvCxnSpPr>
        <p:spPr>
          <a:xfrm flipH="1">
            <a:off x="7239002" y="3616156"/>
            <a:ext cx="1067728" cy="384344"/>
          </a:xfrm>
          <a:prstGeom prst="straightConnector1">
            <a:avLst/>
          </a:prstGeom>
          <a:ln w="79375">
            <a:solidFill>
              <a:srgbClr val="0000B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26" name="Rectangle 25"/>
          <p:cNvSpPr/>
          <p:nvPr/>
        </p:nvSpPr>
        <p:spPr bwMode="auto">
          <a:xfrm>
            <a:off x="495300" y="4686300"/>
            <a:ext cx="2952285" cy="1028700"/>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lumMod val="95000"/>
                  </a:schemeClr>
                </a:solidFill>
                <a:ea typeface="Segoe UI" pitchFamily="34" charset="0"/>
                <a:cs typeface="Segoe UI" pitchFamily="34" charset="0"/>
              </a:rPr>
              <a:t>Needed to show arm movements</a:t>
            </a:r>
          </a:p>
        </p:txBody>
      </p:sp>
      <p:cxnSp>
        <p:nvCxnSpPr>
          <p:cNvPr id="28" name="Straight Arrow Connector 27"/>
          <p:cNvCxnSpPr>
            <a:stCxn id="26" idx="3"/>
          </p:cNvCxnSpPr>
          <p:nvPr/>
        </p:nvCxnSpPr>
        <p:spPr>
          <a:xfrm flipV="1">
            <a:off x="3447585" y="4803068"/>
            <a:ext cx="1619715" cy="397582"/>
          </a:xfrm>
          <a:prstGeom prst="straightConnector1">
            <a:avLst/>
          </a:prstGeom>
          <a:ln w="79375">
            <a:solidFill>
              <a:srgbClr val="F83800"/>
            </a:solidFill>
            <a:miter lim="800000"/>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8482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3078"/>
                                        </p:tgtEl>
                                        <p:attrNameLst>
                                          <p:attrName>style.visibility</p:attrName>
                                        </p:attrNameLst>
                                      </p:cBhvr>
                                      <p:to>
                                        <p:strVal val="visible"/>
                                      </p:to>
                                    </p:set>
                                    <p:animEffect transition="in" filter="wipe(down)">
                                      <p:cBhvr>
                                        <p:cTn id="18" dur="580">
                                          <p:stCondLst>
                                            <p:cond delay="0"/>
                                          </p:stCondLst>
                                        </p:cTn>
                                        <p:tgtEl>
                                          <p:spTgt spid="3078"/>
                                        </p:tgtEl>
                                      </p:cBhvr>
                                    </p:animEffect>
                                    <p:anim calcmode="lin" valueType="num">
                                      <p:cBhvr>
                                        <p:cTn id="19" dur="1822" tmFilter="0,0; 0.14,0.36; 0.43,0.73; 0.71,0.91; 1.0,1.0">
                                          <p:stCondLst>
                                            <p:cond delay="0"/>
                                          </p:stCondLst>
                                        </p:cTn>
                                        <p:tgtEl>
                                          <p:spTgt spid="3078"/>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3078"/>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3078"/>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3078"/>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3078"/>
                                        </p:tgtEl>
                                        <p:attrNameLst>
                                          <p:attrName>ppt_y</p:attrName>
                                        </p:attrNameLst>
                                      </p:cBhvr>
                                      <p:tavLst>
                                        <p:tav tm="0" fmla="#ppt_y-sin(pi*$)/81">
                                          <p:val>
                                            <p:fltVal val="0"/>
                                          </p:val>
                                        </p:tav>
                                        <p:tav tm="100000">
                                          <p:val>
                                            <p:fltVal val="1"/>
                                          </p:val>
                                        </p:tav>
                                      </p:tavLst>
                                    </p:anim>
                                    <p:animScale>
                                      <p:cBhvr>
                                        <p:cTn id="24" dur="26">
                                          <p:stCondLst>
                                            <p:cond delay="650"/>
                                          </p:stCondLst>
                                        </p:cTn>
                                        <p:tgtEl>
                                          <p:spTgt spid="3078"/>
                                        </p:tgtEl>
                                      </p:cBhvr>
                                      <p:to x="100000" y="60000"/>
                                    </p:animScale>
                                    <p:animScale>
                                      <p:cBhvr>
                                        <p:cTn id="25" dur="166" decel="50000">
                                          <p:stCondLst>
                                            <p:cond delay="676"/>
                                          </p:stCondLst>
                                        </p:cTn>
                                        <p:tgtEl>
                                          <p:spTgt spid="3078"/>
                                        </p:tgtEl>
                                      </p:cBhvr>
                                      <p:to x="100000" y="100000"/>
                                    </p:animScale>
                                    <p:animScale>
                                      <p:cBhvr>
                                        <p:cTn id="26" dur="26">
                                          <p:stCondLst>
                                            <p:cond delay="1312"/>
                                          </p:stCondLst>
                                        </p:cTn>
                                        <p:tgtEl>
                                          <p:spTgt spid="3078"/>
                                        </p:tgtEl>
                                      </p:cBhvr>
                                      <p:to x="100000" y="80000"/>
                                    </p:animScale>
                                    <p:animScale>
                                      <p:cBhvr>
                                        <p:cTn id="27" dur="166" decel="50000">
                                          <p:stCondLst>
                                            <p:cond delay="1338"/>
                                          </p:stCondLst>
                                        </p:cTn>
                                        <p:tgtEl>
                                          <p:spTgt spid="3078"/>
                                        </p:tgtEl>
                                      </p:cBhvr>
                                      <p:to x="100000" y="100000"/>
                                    </p:animScale>
                                    <p:animScale>
                                      <p:cBhvr>
                                        <p:cTn id="28" dur="26">
                                          <p:stCondLst>
                                            <p:cond delay="1642"/>
                                          </p:stCondLst>
                                        </p:cTn>
                                        <p:tgtEl>
                                          <p:spTgt spid="3078"/>
                                        </p:tgtEl>
                                      </p:cBhvr>
                                      <p:to x="100000" y="90000"/>
                                    </p:animScale>
                                    <p:animScale>
                                      <p:cBhvr>
                                        <p:cTn id="29" dur="166" decel="50000">
                                          <p:stCondLst>
                                            <p:cond delay="1668"/>
                                          </p:stCondLst>
                                        </p:cTn>
                                        <p:tgtEl>
                                          <p:spTgt spid="3078"/>
                                        </p:tgtEl>
                                      </p:cBhvr>
                                      <p:to x="100000" y="100000"/>
                                    </p:animScale>
                                    <p:animScale>
                                      <p:cBhvr>
                                        <p:cTn id="30" dur="26">
                                          <p:stCondLst>
                                            <p:cond delay="1808"/>
                                          </p:stCondLst>
                                        </p:cTn>
                                        <p:tgtEl>
                                          <p:spTgt spid="3078"/>
                                        </p:tgtEl>
                                      </p:cBhvr>
                                      <p:to x="100000" y="95000"/>
                                    </p:animScale>
                                    <p:animScale>
                                      <p:cBhvr>
                                        <p:cTn id="31" dur="166" decel="50000">
                                          <p:stCondLst>
                                            <p:cond delay="1834"/>
                                          </p:stCondLst>
                                        </p:cTn>
                                        <p:tgtEl>
                                          <p:spTgt spid="3078"/>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1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latin typeface="SimSun" panose="02010600030101010101" pitchFamily="2" charset="-122"/>
                <a:ea typeface="SimSun" panose="02010600030101010101" pitchFamily="2" charset="-122"/>
              </a:rPr>
              <a:t>Mario's Early Games</a:t>
            </a:r>
          </a:p>
        </p:txBody>
      </p:sp>
      <p:pic>
        <p:nvPicPr>
          <p:cNvPr id="4098" name="Picture 2" descr="https://upload.wikimedia.org/wikipedia/en/c/cf/Mario_Bros._Gameplay.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14400"/>
            <a:ext cx="2750682" cy="24068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fer to cap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096" y="4152124"/>
            <a:ext cx="2726689" cy="238585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upload.wikimedia.org/wikipedia/en/b/bb/Smb2_comparis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6197" y="1029109"/>
            <a:ext cx="2519304" cy="220439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Super Mario Bros. 3 (lift microgame) - Super Mario Wiki, the Mario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600" y="237494"/>
            <a:ext cx="3408220" cy="227214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upload.wikimedia.org/wikipedia/en/e/e1/Sml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76899" y="3543300"/>
            <a:ext cx="2793997" cy="251460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This screenshot shows Mario riding Yoshi during the first level of the game. The scenery shows a jungle environment with floating blocks scattered in the air. The interface displayed around the corners shows the number of lives the player has, the Dragon Coins collected, the player's stored power-up, the level's remaining time, the player's number of coins, and the total score of the play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7197" y="3615489"/>
            <a:ext cx="3528706" cy="307383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stCxn id="4098" idx="2"/>
            <a:endCxn id="4100" idx="0"/>
          </p:cNvCxnSpPr>
          <p:nvPr/>
        </p:nvCxnSpPr>
        <p:spPr>
          <a:xfrm rot="16200000" flipH="1">
            <a:off x="1565953" y="3511635"/>
            <a:ext cx="830877" cy="450100"/>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7" name="Elbow Connector 6"/>
          <p:cNvCxnSpPr>
            <a:stCxn id="4100" idx="3"/>
            <a:endCxn id="4104" idx="1"/>
          </p:cNvCxnSpPr>
          <p:nvPr/>
        </p:nvCxnSpPr>
        <p:spPr>
          <a:xfrm flipV="1">
            <a:off x="3569785" y="2131305"/>
            <a:ext cx="556412" cy="3213746"/>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9" name="Elbow Connector 8"/>
          <p:cNvCxnSpPr>
            <a:stCxn id="4104" idx="3"/>
            <a:endCxn id="4106" idx="1"/>
          </p:cNvCxnSpPr>
          <p:nvPr/>
        </p:nvCxnSpPr>
        <p:spPr>
          <a:xfrm flipV="1">
            <a:off x="6645501" y="1373568"/>
            <a:ext cx="822099" cy="757737"/>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1" name="Elbow Connector 10"/>
          <p:cNvCxnSpPr>
            <a:stCxn id="4106" idx="3"/>
            <a:endCxn id="4108" idx="0"/>
          </p:cNvCxnSpPr>
          <p:nvPr/>
        </p:nvCxnSpPr>
        <p:spPr>
          <a:xfrm flipH="1">
            <a:off x="9873898" y="1373568"/>
            <a:ext cx="1001922" cy="2169732"/>
          </a:xfrm>
          <a:prstGeom prst="bentConnector4">
            <a:avLst>
              <a:gd name="adj1" fmla="val -22816"/>
              <a:gd name="adj2" fmla="val 76180"/>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5" name="Elbow Connector 14"/>
          <p:cNvCxnSpPr>
            <a:stCxn id="4108" idx="1"/>
            <a:endCxn id="4110" idx="3"/>
          </p:cNvCxnSpPr>
          <p:nvPr/>
        </p:nvCxnSpPr>
        <p:spPr>
          <a:xfrm rot="10800000" flipV="1">
            <a:off x="7705903" y="4800600"/>
            <a:ext cx="770996" cy="351806"/>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452577" y="3228092"/>
            <a:ext cx="1151597"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Arcade</a:t>
            </a:r>
            <a:endParaRPr lang="en-US" sz="2400" b="1" dirty="0">
              <a:solidFill>
                <a:srgbClr val="000000"/>
              </a:solidFill>
            </a:endParaRPr>
          </a:p>
        </p:txBody>
      </p:sp>
      <p:sp>
        <p:nvSpPr>
          <p:cNvPr id="34" name="TextBox 33"/>
          <p:cNvSpPr txBox="1"/>
          <p:nvPr/>
        </p:nvSpPr>
        <p:spPr>
          <a:xfrm>
            <a:off x="867092" y="6408652"/>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NES</a:t>
            </a:r>
            <a:endParaRPr lang="en-US" sz="2400" b="1" dirty="0">
              <a:solidFill>
                <a:srgbClr val="000000"/>
              </a:solidFill>
            </a:endParaRPr>
          </a:p>
        </p:txBody>
      </p:sp>
      <p:sp>
        <p:nvSpPr>
          <p:cNvPr id="35" name="TextBox 34"/>
          <p:cNvSpPr txBox="1"/>
          <p:nvPr/>
        </p:nvSpPr>
        <p:spPr>
          <a:xfrm>
            <a:off x="5801680" y="663526"/>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NES</a:t>
            </a:r>
            <a:endParaRPr lang="en-US" sz="2400" b="1" dirty="0">
              <a:solidFill>
                <a:srgbClr val="000000"/>
              </a:solidFill>
            </a:endParaRPr>
          </a:p>
        </p:txBody>
      </p:sp>
      <p:sp>
        <p:nvSpPr>
          <p:cNvPr id="36" name="TextBox 35"/>
          <p:cNvSpPr txBox="1"/>
          <p:nvPr/>
        </p:nvSpPr>
        <p:spPr>
          <a:xfrm>
            <a:off x="7467600" y="2426428"/>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NES</a:t>
            </a:r>
            <a:endParaRPr lang="en-US" sz="2400" b="1" dirty="0">
              <a:solidFill>
                <a:srgbClr val="000000"/>
              </a:solidFill>
            </a:endParaRPr>
          </a:p>
        </p:txBody>
      </p:sp>
      <p:sp>
        <p:nvSpPr>
          <p:cNvPr id="37" name="TextBox 36"/>
          <p:cNvSpPr txBox="1"/>
          <p:nvPr/>
        </p:nvSpPr>
        <p:spPr>
          <a:xfrm>
            <a:off x="9922241" y="3191919"/>
            <a:ext cx="1561966"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GAMEBOY</a:t>
            </a:r>
            <a:endParaRPr lang="en-US" sz="2400" b="1" dirty="0">
              <a:solidFill>
                <a:srgbClr val="000000"/>
              </a:solidFill>
            </a:endParaRPr>
          </a:p>
        </p:txBody>
      </p:sp>
      <p:sp>
        <p:nvSpPr>
          <p:cNvPr id="38" name="TextBox 37"/>
          <p:cNvSpPr txBox="1"/>
          <p:nvPr/>
        </p:nvSpPr>
        <p:spPr>
          <a:xfrm>
            <a:off x="6708194" y="3237152"/>
            <a:ext cx="997709"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SNES</a:t>
            </a:r>
            <a:endParaRPr lang="en-US" sz="2400" b="1" dirty="0">
              <a:solidFill>
                <a:srgbClr val="000000"/>
              </a:solidFill>
            </a:endParaRPr>
          </a:p>
        </p:txBody>
      </p:sp>
    </p:spTree>
    <p:extLst>
      <p:ext uri="{BB962C8B-B14F-4D97-AF65-F5344CB8AC3E}">
        <p14:creationId xmlns:p14="http://schemas.microsoft.com/office/powerpoint/2010/main" val="31291852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2880"/>
            <a:ext cx="11465622" cy="914400"/>
          </a:xfrm>
        </p:spPr>
        <p:txBody>
          <a:bodyPr>
            <a:normAutofit/>
          </a:bodyPr>
          <a:lstStyle/>
          <a:p>
            <a:r>
              <a:rPr lang="en-US" sz="3600" cap="none" dirty="0">
                <a:latin typeface="SimSun" panose="02010600030101010101" pitchFamily="2" charset="-122"/>
                <a:ea typeface="SimSun" panose="02010600030101010101" pitchFamily="2" charset="-122"/>
              </a:rPr>
              <a:t>Platformers</a:t>
            </a:r>
          </a:p>
        </p:txBody>
      </p:sp>
      <p:pic>
        <p:nvPicPr>
          <p:cNvPr id="5124" name="Picture 4" descr="Amy Rose GIF - Find &amp; Share on GIPHY"/>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57300"/>
            <a:ext cx="49530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Kirby Super Star [ENG] — Steemi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1257300"/>
            <a:ext cx="4762500" cy="3162301"/>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crop output image]"/>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096500" y="1233237"/>
            <a:ext cx="1750122" cy="3186364"/>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crop output image]"/>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4203777"/>
            <a:ext cx="6512622" cy="2539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804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6"/>
                                        </p:tgtEl>
                                        <p:attrNameLst>
                                          <p:attrName>style.visibility</p:attrName>
                                        </p:attrNameLst>
                                      </p:cBhvr>
                                      <p:to>
                                        <p:strVal val="visible"/>
                                      </p:to>
                                    </p:set>
                                    <p:animEffect transition="in" filter="fade">
                                      <p:cBhvr>
                                        <p:cTn id="12" dur="500"/>
                                        <p:tgtEl>
                                          <p:spTgt spid="51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40"/>
                                        </p:tgtEl>
                                        <p:attrNameLst>
                                          <p:attrName>style.visibility</p:attrName>
                                        </p:attrNameLst>
                                      </p:cBhvr>
                                      <p:to>
                                        <p:strVal val="visible"/>
                                      </p:to>
                                    </p:set>
                                    <p:animEffect transition="in" filter="fade">
                                      <p:cBhvr>
                                        <p:cTn id="17" dur="500"/>
                                        <p:tgtEl>
                                          <p:spTgt spid="51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46"/>
                                        </p:tgtEl>
                                        <p:attrNameLst>
                                          <p:attrName>style.visibility</p:attrName>
                                        </p:attrNameLst>
                                      </p:cBhvr>
                                      <p:to>
                                        <p:strVal val="visible"/>
                                      </p:to>
                                    </p:set>
                                    <p:animEffect transition="in" filter="fade">
                                      <p:cBhvr>
                                        <p:cTn id="22" dur="500"/>
                                        <p:tgtEl>
                                          <p:spTgt spid="5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a:latin typeface="SimSun" panose="02010600030101010101" pitchFamily="2" charset="-122"/>
                <a:ea typeface="SimSun" panose="02010600030101010101" pitchFamily="2" charset="-122"/>
              </a:rPr>
              <a:t>Traditional 2D Platformer Features</a:t>
            </a:r>
          </a:p>
        </p:txBody>
      </p:sp>
      <p:sp>
        <p:nvSpPr>
          <p:cNvPr id="3" name="Content Placeholder 2"/>
          <p:cNvSpPr>
            <a:spLocks noGrp="1"/>
          </p:cNvSpPr>
          <p:nvPr>
            <p:ph idx="1"/>
          </p:nvPr>
        </p:nvSpPr>
        <p:spPr>
          <a:xfrm>
            <a:off x="381000" y="1143000"/>
            <a:ext cx="4457700" cy="5257800"/>
          </a:xfrm>
        </p:spPr>
        <p:txBody>
          <a:bodyPr/>
          <a:lstStyle/>
          <a:p>
            <a:pPr marL="57150" indent="0">
              <a:buNone/>
            </a:pPr>
            <a:r>
              <a:rPr lang="en-US" dirty="0"/>
              <a:t>  Motion from left to right</a:t>
            </a:r>
          </a:p>
          <a:p>
            <a:endParaRPr lang="en-US" dirty="0"/>
          </a:p>
          <a:p>
            <a:pPr marL="57150" indent="0">
              <a:buNone/>
            </a:pPr>
            <a:endParaRPr lang="en-US" dirty="0"/>
          </a:p>
          <a:p>
            <a:endParaRPr lang="en-US" dirty="0"/>
          </a:p>
          <a:p>
            <a:pPr marL="57150" indent="0">
              <a:buNone/>
            </a:pPr>
            <a:r>
              <a:rPr lang="en-US" dirty="0"/>
              <a:t> Jumping</a:t>
            </a:r>
          </a:p>
        </p:txBody>
      </p:sp>
      <p:sp>
        <p:nvSpPr>
          <p:cNvPr id="4" name="Content Placeholder 2"/>
          <p:cNvSpPr txBox="1">
            <a:spLocks/>
          </p:cNvSpPr>
          <p:nvPr/>
        </p:nvSpPr>
        <p:spPr>
          <a:xfrm>
            <a:off x="5638800" y="1143000"/>
            <a:ext cx="6172200" cy="5372100"/>
          </a:xfrm>
          <a:prstGeom prst="rect">
            <a:avLst/>
          </a:prstGeom>
        </p:spPr>
        <p:txBody>
          <a:bodyPr vert="horz" lIns="0" tIns="0" rIns="0" bIns="0" rtlCol="0">
            <a:normAutofit/>
          </a:bodyPr>
          <a:lst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indent="0">
              <a:buNone/>
            </a:pPr>
            <a:r>
              <a:rPr lang="en-US" dirty="0"/>
              <a:t>       Obstacles and Enemies</a:t>
            </a:r>
          </a:p>
          <a:p>
            <a:endParaRPr lang="en-US" dirty="0"/>
          </a:p>
          <a:p>
            <a:endParaRPr lang="en-US" dirty="0"/>
          </a:p>
          <a:p>
            <a:endParaRPr lang="en-US" dirty="0"/>
          </a:p>
          <a:p>
            <a:pPr marL="57150" indent="0">
              <a:buNone/>
            </a:pPr>
            <a:r>
              <a:rPr lang="en-US" dirty="0"/>
              <a:t>               Win at map’s edge</a:t>
            </a:r>
          </a:p>
        </p:txBody>
      </p:sp>
      <p:pic>
        <p:nvPicPr>
          <p:cNvPr id="7170" name="Picture 2" descr="[cut output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4695" y="1600200"/>
            <a:ext cx="3930309" cy="1143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appening GIF - Find &amp; Share on GIPHY"/>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124700" y="3983955"/>
            <a:ext cx="3106832" cy="271847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VGJUNK: DONKEY KONG COUNTRY 4 (NES)"/>
          <p:cNvPicPr>
            <a:picLocks noChangeAspect="1" noChangeArrowheads="1"/>
          </p:cNvPicPr>
          <p:nvPr/>
        </p:nvPicPr>
        <p:blipFill rotWithShape="1">
          <a:blip r:embed="rId5">
            <a:extLst>
              <a:ext uri="{28A0092B-C50C-407E-A947-70E740481C1C}">
                <a14:useLocalDpi xmlns:a14="http://schemas.microsoft.com/office/drawing/2010/main" val="0"/>
              </a:ext>
            </a:extLst>
          </a:blip>
          <a:srcRect t="22632" b="9868"/>
          <a:stretch/>
        </p:blipFill>
        <p:spPr bwMode="auto">
          <a:xfrm>
            <a:off x="552450" y="3953877"/>
            <a:ext cx="4343400" cy="274855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Jump Bug (bootleg) - MAME 0.139u1 (MAME4droid) rom download ..."/>
          <p:cNvPicPr>
            <a:picLocks noChangeAspect="1" noChangeArrowheads="1"/>
          </p:cNvPicPr>
          <p:nvPr/>
        </p:nvPicPr>
        <p:blipFill rotWithShape="1">
          <a:blip r:embed="rId6">
            <a:extLst>
              <a:ext uri="{28A0092B-C50C-407E-A947-70E740481C1C}">
                <a14:useLocalDpi xmlns:a14="http://schemas.microsoft.com/office/drawing/2010/main" val="0"/>
              </a:ext>
            </a:extLst>
          </a:blip>
          <a:srcRect l="37500" t="79688" r="3571" b="1562"/>
          <a:stretch/>
        </p:blipFill>
        <p:spPr bwMode="auto">
          <a:xfrm>
            <a:off x="6438900" y="1630279"/>
            <a:ext cx="3730543" cy="1356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238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fade">
                                      <p:cBhvr>
                                        <p:cTn id="10" dur="500"/>
                                        <p:tgtEl>
                                          <p:spTgt spid="71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174"/>
                                        </p:tgtEl>
                                        <p:attrNameLst>
                                          <p:attrName>style.visibility</p:attrName>
                                        </p:attrNameLst>
                                      </p:cBhvr>
                                      <p:to>
                                        <p:strVal val="visible"/>
                                      </p:to>
                                    </p:set>
                                    <p:animEffect transition="in" filter="fade">
                                      <p:cBhvr>
                                        <p:cTn id="18" dur="500"/>
                                        <p:tgtEl>
                                          <p:spTgt spid="717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500"/>
                                        <p:tgtEl>
                                          <p:spTgt spid="4">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176"/>
                                        </p:tgtEl>
                                        <p:attrNameLst>
                                          <p:attrName>style.visibility</p:attrName>
                                        </p:attrNameLst>
                                      </p:cBhvr>
                                      <p:to>
                                        <p:strVal val="visible"/>
                                      </p:to>
                                    </p:set>
                                    <p:animEffect transition="in" filter="fade">
                                      <p:cBhvr>
                                        <p:cTn id="26" dur="500"/>
                                        <p:tgtEl>
                                          <p:spTgt spid="71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172"/>
                                        </p:tgtEl>
                                        <p:attrNameLst>
                                          <p:attrName>style.visibility</p:attrName>
                                        </p:attrNameLst>
                                      </p:cBhvr>
                                      <p:to>
                                        <p:strVal val="visible"/>
                                      </p:to>
                                    </p:set>
                                    <p:animEffect transition="in" filter="fade">
                                      <p:cBhvr>
                                        <p:cTn id="34"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BADE2"/>
        </a:solidFill>
        <a:effectLst/>
      </p:bgPr>
    </p:bg>
    <p:spTree>
      <p:nvGrpSpPr>
        <p:cNvPr id="1" name=""/>
        <p:cNvGrpSpPr/>
        <p:nvPr/>
      </p:nvGrpSpPr>
      <p:grpSpPr>
        <a:xfrm>
          <a:off x="0" y="0"/>
          <a:ext cx="0" cy="0"/>
          <a:chOff x="0" y="0"/>
          <a:chExt cx="0" cy="0"/>
        </a:xfrm>
      </p:grpSpPr>
      <p:pic>
        <p:nvPicPr>
          <p:cNvPr id="2" name="Picture 4" descr="Video game start screens - /wg/ - Wallpapers/General - 4archive.org"/>
          <p:cNvPicPr>
            <a:picLocks noChangeAspect="1" noChangeArrowheads="1"/>
          </p:cNvPicPr>
          <p:nvPr/>
        </p:nvPicPr>
        <p:blipFill rotWithShape="1">
          <a:blip r:embed="rId3">
            <a:extLst>
              <a:ext uri="{28A0092B-C50C-407E-A947-70E740481C1C}">
                <a14:useLocalDpi xmlns:a14="http://schemas.microsoft.com/office/drawing/2010/main" val="0"/>
              </a:ext>
            </a:extLst>
          </a:blip>
          <a:srcRect t="100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www.font-generator.com/generate/PokemonGB/96/ffffff/none/Pixel%2BGraphics/91f054d39b9f5d5133e9e8bbfddc4286.png"/>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b="20000"/>
          <a:stretch/>
        </p:blipFill>
        <p:spPr bwMode="auto">
          <a:xfrm>
            <a:off x="0" y="6286500"/>
            <a:ext cx="5167031" cy="35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8954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a:latin typeface="SimSun" panose="02010600030101010101" pitchFamily="2" charset="-122"/>
                <a:ea typeface="SimSun" panose="02010600030101010101" pitchFamily="2" charset="-122"/>
              </a:rPr>
              <a:t>Making a Game – No Code</a:t>
            </a:r>
          </a:p>
        </p:txBody>
      </p:sp>
      <p:pic>
        <p:nvPicPr>
          <p:cNvPr id="9218" name="Picture 2" descr="Is 'Super Mario Maker 2' Any Good? Here's What The Reviews Have To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371600"/>
            <a:ext cx="11430000" cy="4947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26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1" y="84762"/>
            <a:ext cx="12191999" cy="6688476"/>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INSTRUCTOR INTRODUCTIONS</a:t>
            </a:r>
          </a:p>
        </p:txBody>
      </p:sp>
    </p:spTree>
    <p:extLst>
      <p:ext uri="{BB962C8B-B14F-4D97-AF65-F5344CB8AC3E}">
        <p14:creationId xmlns:p14="http://schemas.microsoft.com/office/powerpoint/2010/main" val="138604990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latin typeface="SimSun" panose="02010600030101010101" pitchFamily="2" charset="-122"/>
                <a:ea typeface="SimSun" panose="02010600030101010101" pitchFamily="2" charset="-122"/>
              </a:rPr>
              <a:t>Making a Game – Assembly / Machine Code</a:t>
            </a:r>
          </a:p>
        </p:txBody>
      </p:sp>
      <p:pic>
        <p:nvPicPr>
          <p:cNvPr id="10242" name="Picture 2" descr="upload.wikimedia.org/wikipedia/commons/f/f3/Mot..."/>
          <p:cNvPicPr>
            <a:picLocks noChangeAspect="1" noChangeArrowheads="1"/>
          </p:cNvPicPr>
          <p:nvPr/>
        </p:nvPicPr>
        <p:blipFill rotWithShape="1">
          <a:blip r:embed="rId3">
            <a:extLst>
              <a:ext uri="{28A0092B-C50C-407E-A947-70E740481C1C}">
                <a14:useLocalDpi xmlns:a14="http://schemas.microsoft.com/office/drawing/2010/main" val="0"/>
              </a:ext>
            </a:extLst>
          </a:blip>
          <a:srcRect t="38895"/>
          <a:stretch/>
        </p:blipFill>
        <p:spPr bwMode="auto">
          <a:xfrm>
            <a:off x="370974" y="938463"/>
            <a:ext cx="5725026" cy="557025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Understanding How the Chrome V8 Engine Translates JavaScript into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300" y="884321"/>
            <a:ext cx="5324475"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SteveProXNA: Sega Machine Code Programm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0300" y="4229100"/>
            <a:ext cx="5363037" cy="2279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534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randombar(horizontal)">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244"/>
                                        </p:tgtEl>
                                        <p:attrNameLst>
                                          <p:attrName>style.visibility</p:attrName>
                                        </p:attrNameLst>
                                      </p:cBhvr>
                                      <p:to>
                                        <p:strVal val="visible"/>
                                      </p:to>
                                    </p:set>
                                    <p:animEffect transition="in" filter="randombar(horizontal)">
                                      <p:cBhvr>
                                        <p:cTn id="12" dur="500"/>
                                        <p:tgtEl>
                                          <p:spTgt spid="1024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246"/>
                                        </p:tgtEl>
                                        <p:attrNameLst>
                                          <p:attrName>style.visibility</p:attrName>
                                        </p:attrNameLst>
                                      </p:cBhvr>
                                      <p:to>
                                        <p:strVal val="visible"/>
                                      </p:to>
                                    </p:set>
                                    <p:animEffect transition="in" filter="randombar(horizontal)">
                                      <p:cBhvr>
                                        <p:cTn id="17"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latin typeface="SimSun" panose="02010600030101010101" pitchFamily="2" charset="-122"/>
                <a:ea typeface="SimSun" panose="02010600030101010101" pitchFamily="2" charset="-122"/>
              </a:rPr>
              <a:t>Microsoft </a:t>
            </a:r>
            <a:r>
              <a:rPr lang="en-US" cap="none" dirty="0" err="1">
                <a:latin typeface="SimSun" panose="02010600030101010101" pitchFamily="2" charset="-122"/>
                <a:ea typeface="SimSun" panose="02010600030101010101" pitchFamily="2" charset="-122"/>
              </a:rPr>
              <a:t>MakeCode</a:t>
            </a:r>
            <a:r>
              <a:rPr lang="en-US" cap="none" dirty="0">
                <a:latin typeface="SimSun" panose="02010600030101010101" pitchFamily="2" charset="-122"/>
                <a:ea typeface="SimSun" panose="02010600030101010101" pitchFamily="2" charset="-122"/>
              </a:rPr>
              <a:t> Arcade</a:t>
            </a:r>
          </a:p>
        </p:txBody>
      </p:sp>
      <p:pic>
        <p:nvPicPr>
          <p:cNvPr id="11266" name="Picture 2" descr="Microsoft MakeC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43100"/>
            <a:ext cx="6858000" cy="3857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7581900" y="2057400"/>
            <a:ext cx="4229100" cy="3743325"/>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Free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Open-source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Retro games</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Block-based language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Handheld output</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Tutorials available</a:t>
            </a:r>
          </a:p>
          <a:p>
            <a:pPr marL="342900" indent="-342900" defTabSz="932472" fontAlgn="base">
              <a:lnSpc>
                <a:spcPct val="90000"/>
              </a:lnSpc>
              <a:spcBef>
                <a:spcPct val="0"/>
              </a:spcBef>
              <a:spcAft>
                <a:spcPct val="0"/>
              </a:spcAft>
              <a:buFont typeface="Arial" panose="020B0604020202020204" pitchFamily="34" charset="0"/>
              <a:buChar char="•"/>
            </a:pPr>
            <a:endParaRPr lang="en-US" sz="2400" dirty="0">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886280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AC64AD-9E58-F03D-7DB8-21B04860D722}"/>
              </a:ext>
            </a:extLst>
          </p:cNvPr>
          <p:cNvSpPr txBox="1"/>
          <p:nvPr/>
        </p:nvSpPr>
        <p:spPr>
          <a:xfrm>
            <a:off x="152400" y="-6421"/>
            <a:ext cx="12191999" cy="2194447"/>
          </a:xfrm>
          <a:prstGeom prst="rect">
            <a:avLst/>
          </a:prstGeom>
          <a:noFill/>
        </p:spPr>
        <p:txBody>
          <a:bodyPr wrap="square" lIns="182880" tIns="146304" rIns="182880" bIns="146304" rtlCol="0">
            <a:spAutoFit/>
          </a:bodyPr>
          <a:lstStyle/>
          <a:p>
            <a:pPr>
              <a:lnSpc>
                <a:spcPct val="90000"/>
              </a:lnSpc>
              <a:spcAft>
                <a:spcPts val="600"/>
              </a:spcAft>
            </a:pPr>
            <a:r>
              <a:rPr lang="en-US" sz="6000" b="1" u="sng" dirty="0"/>
              <a:t>bit.ly/</a:t>
            </a:r>
            <a:r>
              <a:rPr lang="en-US" sz="6000" b="1" u="sng" dirty="0" err="1"/>
              <a:t>hytechcamps</a:t>
            </a:r>
            <a:r>
              <a:rPr lang="en-US" sz="6000" b="1" u="sng" dirty="0"/>
              <a:t>:</a:t>
            </a:r>
            <a:r>
              <a:rPr lang="en-US" sz="3200" dirty="0"/>
              <a:t> Designing Retro Games</a:t>
            </a:r>
          </a:p>
          <a:p>
            <a:pPr>
              <a:lnSpc>
                <a:spcPct val="90000"/>
              </a:lnSpc>
              <a:spcAft>
                <a:spcPts val="600"/>
              </a:spcAft>
            </a:pPr>
            <a:endParaRPr lang="en-US" dirty="0">
              <a:solidFill>
                <a:schemeClr val="accent1">
                  <a:lumMod val="75000"/>
                </a:schemeClr>
              </a:solidFill>
            </a:endParaRPr>
          </a:p>
          <a:p>
            <a:pPr>
              <a:lnSpc>
                <a:spcPct val="90000"/>
              </a:lnSpc>
              <a:spcAft>
                <a:spcPts val="600"/>
              </a:spcAft>
            </a:pPr>
            <a:r>
              <a:rPr lang="en-US" sz="4400" i="1" dirty="0">
                <a:solidFill>
                  <a:schemeClr val="accent1">
                    <a:lumMod val="75000"/>
                  </a:schemeClr>
                </a:solidFill>
              </a:rPr>
              <a:t>Click the link under </a:t>
            </a:r>
            <a:r>
              <a:rPr lang="en-US" sz="4400" b="1" i="1" dirty="0">
                <a:solidFill>
                  <a:schemeClr val="accent1">
                    <a:lumMod val="75000"/>
                  </a:schemeClr>
                </a:solidFill>
              </a:rPr>
              <a:t>Code-Along</a:t>
            </a:r>
            <a:endParaRPr lang="en-US" sz="11500" b="1" i="1" dirty="0">
              <a:solidFill>
                <a:schemeClr val="accent1">
                  <a:lumMod val="75000"/>
                </a:schemeClr>
              </a:solidFill>
            </a:endParaRPr>
          </a:p>
        </p:txBody>
      </p:sp>
      <p:pic>
        <p:nvPicPr>
          <p:cNvPr id="8" name="Picture 7">
            <a:extLst>
              <a:ext uri="{FF2B5EF4-FFF2-40B4-BE49-F238E27FC236}">
                <a16:creationId xmlns:a16="http://schemas.microsoft.com/office/drawing/2014/main" id="{AFF71958-8D90-C180-8CBE-51323587B31F}"/>
              </a:ext>
            </a:extLst>
          </p:cNvPr>
          <p:cNvPicPr>
            <a:picLocks noChangeAspect="1"/>
          </p:cNvPicPr>
          <p:nvPr/>
        </p:nvPicPr>
        <p:blipFill>
          <a:blip r:embed="rId2"/>
          <a:stretch>
            <a:fillRect/>
          </a:stretch>
        </p:blipFill>
        <p:spPr>
          <a:xfrm>
            <a:off x="0" y="2057400"/>
            <a:ext cx="12192000" cy="3276600"/>
          </a:xfrm>
          <a:prstGeom prst="rect">
            <a:avLst/>
          </a:prstGeom>
        </p:spPr>
      </p:pic>
      <p:sp>
        <p:nvSpPr>
          <p:cNvPr id="6" name="Rectangle 5">
            <a:extLst>
              <a:ext uri="{FF2B5EF4-FFF2-40B4-BE49-F238E27FC236}">
                <a16:creationId xmlns:a16="http://schemas.microsoft.com/office/drawing/2014/main" id="{7AD5D758-5BD9-F1E3-4555-319DBE742994}"/>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CODE-ALONG</a:t>
            </a:r>
          </a:p>
        </p:txBody>
      </p:sp>
    </p:spTree>
    <p:extLst>
      <p:ext uri="{BB962C8B-B14F-4D97-AF65-F5344CB8AC3E}">
        <p14:creationId xmlns:p14="http://schemas.microsoft.com/office/powerpoint/2010/main" val="38864160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BLOOKET</a:t>
            </a:r>
          </a:p>
        </p:txBody>
      </p:sp>
      <p:pic>
        <p:nvPicPr>
          <p:cNvPr id="1026" name="Picture 2" descr="Blooket Cursor Collection - Custom Cursor">
            <a:extLst>
              <a:ext uri="{FF2B5EF4-FFF2-40B4-BE49-F238E27FC236}">
                <a16:creationId xmlns:a16="http://schemas.microsoft.com/office/drawing/2014/main" id="{F37750AF-D0E3-61F0-443F-B7C0B6C35C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2614" y="1143000"/>
            <a:ext cx="6200775"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03767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CHALLENGES</a:t>
            </a:r>
          </a:p>
        </p:txBody>
      </p:sp>
      <p:pic>
        <p:nvPicPr>
          <p:cNvPr id="4" name="Picture 3">
            <a:extLst>
              <a:ext uri="{FF2B5EF4-FFF2-40B4-BE49-F238E27FC236}">
                <a16:creationId xmlns:a16="http://schemas.microsoft.com/office/drawing/2014/main" id="{298D0520-1CB4-A0C3-E1C9-36919D1BF84A}"/>
              </a:ext>
            </a:extLst>
          </p:cNvPr>
          <p:cNvPicPr>
            <a:picLocks noChangeAspect="1"/>
          </p:cNvPicPr>
          <p:nvPr/>
        </p:nvPicPr>
        <p:blipFill rotWithShape="1">
          <a:blip r:embed="rId2"/>
          <a:srcRect t="3225" b="3240"/>
          <a:stretch/>
        </p:blipFill>
        <p:spPr>
          <a:xfrm>
            <a:off x="44093" y="800100"/>
            <a:ext cx="11904627" cy="3429000"/>
          </a:xfrm>
          <a:prstGeom prst="rect">
            <a:avLst/>
          </a:prstGeom>
        </p:spPr>
      </p:pic>
    </p:spTree>
    <p:extLst>
      <p:ext uri="{BB962C8B-B14F-4D97-AF65-F5344CB8AC3E}">
        <p14:creationId xmlns:p14="http://schemas.microsoft.com/office/powerpoint/2010/main" val="390624245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GAME SHARING</a:t>
            </a:r>
          </a:p>
        </p:txBody>
      </p:sp>
      <p:pic>
        <p:nvPicPr>
          <p:cNvPr id="4" name="Picture 3">
            <a:extLst>
              <a:ext uri="{FF2B5EF4-FFF2-40B4-BE49-F238E27FC236}">
                <a16:creationId xmlns:a16="http://schemas.microsoft.com/office/drawing/2014/main" id="{AA8FC395-F798-CAAE-8AA8-064DE00770EA}"/>
              </a:ext>
            </a:extLst>
          </p:cNvPr>
          <p:cNvPicPr>
            <a:picLocks noChangeAspect="1"/>
          </p:cNvPicPr>
          <p:nvPr/>
        </p:nvPicPr>
        <p:blipFill>
          <a:blip r:embed="rId2"/>
          <a:stretch>
            <a:fillRect/>
          </a:stretch>
        </p:blipFill>
        <p:spPr>
          <a:xfrm>
            <a:off x="7239000" y="0"/>
            <a:ext cx="4602384" cy="5063904"/>
          </a:xfrm>
          <a:prstGeom prst="rect">
            <a:avLst/>
          </a:prstGeom>
        </p:spPr>
      </p:pic>
      <p:pic>
        <p:nvPicPr>
          <p:cNvPr id="6" name="Picture 5">
            <a:extLst>
              <a:ext uri="{FF2B5EF4-FFF2-40B4-BE49-F238E27FC236}">
                <a16:creationId xmlns:a16="http://schemas.microsoft.com/office/drawing/2014/main" id="{ABAB1300-5D2D-4F2D-C1FC-F1771D4A77FA}"/>
              </a:ext>
            </a:extLst>
          </p:cNvPr>
          <p:cNvPicPr>
            <a:picLocks noChangeAspect="1"/>
          </p:cNvPicPr>
          <p:nvPr/>
        </p:nvPicPr>
        <p:blipFill>
          <a:blip r:embed="rId3"/>
          <a:stretch>
            <a:fillRect/>
          </a:stretch>
        </p:blipFill>
        <p:spPr>
          <a:xfrm>
            <a:off x="0" y="685800"/>
            <a:ext cx="7127697" cy="3823285"/>
          </a:xfrm>
          <a:prstGeom prst="rect">
            <a:avLst/>
          </a:prstGeom>
        </p:spPr>
      </p:pic>
    </p:spTree>
    <p:extLst>
      <p:ext uri="{BB962C8B-B14F-4D97-AF65-F5344CB8AC3E}">
        <p14:creationId xmlns:p14="http://schemas.microsoft.com/office/powerpoint/2010/main" val="182306963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CONCLUSION</a:t>
            </a:r>
          </a:p>
        </p:txBody>
      </p:sp>
      <p:sp>
        <p:nvSpPr>
          <p:cNvPr id="2" name="TextBox 1">
            <a:extLst>
              <a:ext uri="{FF2B5EF4-FFF2-40B4-BE49-F238E27FC236}">
                <a16:creationId xmlns:a16="http://schemas.microsoft.com/office/drawing/2014/main" id="{1A952098-7009-49FC-77CC-913533789240}"/>
              </a:ext>
            </a:extLst>
          </p:cNvPr>
          <p:cNvSpPr txBox="1"/>
          <p:nvPr/>
        </p:nvSpPr>
        <p:spPr>
          <a:xfrm>
            <a:off x="5146909" y="2801136"/>
            <a:ext cx="189218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9508039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D630-CF45-BDD1-5FA4-01CBA410D0D1}"/>
              </a:ext>
            </a:extLst>
          </p:cNvPr>
          <p:cNvSpPr>
            <a:spLocks noGrp="1"/>
          </p:cNvSpPr>
          <p:nvPr>
            <p:ph type="title"/>
          </p:nvPr>
        </p:nvSpPr>
        <p:spPr/>
        <p:txBody>
          <a:bodyPr>
            <a:normAutofit/>
          </a:bodyPr>
          <a:lstStyle/>
          <a:p>
            <a:r>
              <a:rPr lang="en-US" sz="11500" dirty="0">
                <a:latin typeface="SimSun" panose="02010600030101010101" pitchFamily="2" charset="-122"/>
                <a:ea typeface="SimSun" panose="02010600030101010101" pitchFamily="2" charset="-122"/>
              </a:rPr>
              <a:t>AGENDA</a:t>
            </a:r>
          </a:p>
        </p:txBody>
      </p:sp>
      <p:sp>
        <p:nvSpPr>
          <p:cNvPr id="3" name="Text Placeholder 2">
            <a:extLst>
              <a:ext uri="{FF2B5EF4-FFF2-40B4-BE49-F238E27FC236}">
                <a16:creationId xmlns:a16="http://schemas.microsoft.com/office/drawing/2014/main" id="{F4C80A5B-1639-3B40-D2FD-37DC6C5E4761}"/>
              </a:ext>
            </a:extLst>
          </p:cNvPr>
          <p:cNvSpPr>
            <a:spLocks noGrp="1"/>
          </p:cNvSpPr>
          <p:nvPr>
            <p:ph type="body" idx="1"/>
          </p:nvPr>
        </p:nvSpPr>
        <p:spPr>
          <a:xfrm>
            <a:off x="5410200" y="0"/>
            <a:ext cx="6400800" cy="6858000"/>
          </a:xfrm>
        </p:spPr>
        <p:txBody>
          <a:bodyPr>
            <a:normAutofit/>
          </a:bodyPr>
          <a:lstStyle/>
          <a:p>
            <a:pPr marL="627063" indent="-514350">
              <a:buAutoNum type="arabicPeriod"/>
            </a:pPr>
            <a:r>
              <a:rPr lang="en-US" sz="4000" dirty="0"/>
              <a:t>Icebreaker</a:t>
            </a:r>
          </a:p>
          <a:p>
            <a:pPr marL="627063" indent="-514350">
              <a:buAutoNum type="arabicPeriod"/>
            </a:pPr>
            <a:r>
              <a:rPr lang="en-US" sz="4000" dirty="0"/>
              <a:t>Presentation</a:t>
            </a:r>
          </a:p>
          <a:p>
            <a:pPr marL="627063" indent="-514350">
              <a:buAutoNum type="arabicPeriod"/>
            </a:pPr>
            <a:r>
              <a:rPr lang="en-US" sz="4000" dirty="0"/>
              <a:t>Code-Along</a:t>
            </a:r>
          </a:p>
          <a:p>
            <a:pPr marL="627063" indent="-514350">
              <a:buAutoNum type="arabicPeriod"/>
            </a:pPr>
            <a:r>
              <a:rPr lang="en-US" sz="4000" dirty="0"/>
              <a:t>Blooket</a:t>
            </a:r>
          </a:p>
          <a:p>
            <a:pPr marL="627063" indent="-514350">
              <a:buAutoNum type="arabicPeriod"/>
            </a:pPr>
            <a:r>
              <a:rPr lang="en-US" sz="4000" dirty="0"/>
              <a:t>Challenges</a:t>
            </a:r>
          </a:p>
          <a:p>
            <a:pPr marL="627063" indent="-514350">
              <a:buAutoNum type="arabicPeriod"/>
            </a:pPr>
            <a:r>
              <a:rPr lang="en-US" sz="4000" dirty="0"/>
              <a:t>Game Sharing</a:t>
            </a:r>
          </a:p>
        </p:txBody>
      </p:sp>
    </p:spTree>
    <p:extLst>
      <p:ext uri="{BB962C8B-B14F-4D97-AF65-F5344CB8AC3E}">
        <p14:creationId xmlns:p14="http://schemas.microsoft.com/office/powerpoint/2010/main" val="14380436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FE6CAC-3530-F81F-9E19-4F09A5BC4570}"/>
              </a:ext>
            </a:extLst>
          </p:cNvPr>
          <p:cNvPicPr>
            <a:picLocks noChangeAspect="1"/>
          </p:cNvPicPr>
          <p:nvPr/>
        </p:nvPicPr>
        <p:blipFill>
          <a:blip r:embed="rId2"/>
          <a:stretch>
            <a:fillRect/>
          </a:stretch>
        </p:blipFill>
        <p:spPr>
          <a:xfrm>
            <a:off x="6712846" y="1485900"/>
            <a:ext cx="5326754" cy="3464415"/>
          </a:xfrm>
          <a:prstGeom prst="rect">
            <a:avLst/>
          </a:prstGeom>
        </p:spPr>
      </p:pic>
      <p:sp>
        <p:nvSpPr>
          <p:cNvPr id="2" name="TextBox 1">
            <a:extLst>
              <a:ext uri="{FF2B5EF4-FFF2-40B4-BE49-F238E27FC236}">
                <a16:creationId xmlns:a16="http://schemas.microsoft.com/office/drawing/2014/main" id="{E882C2A6-B364-D374-760B-83A7D7BBB111}"/>
              </a:ext>
            </a:extLst>
          </p:cNvPr>
          <p:cNvSpPr txBox="1"/>
          <p:nvPr/>
        </p:nvSpPr>
        <p:spPr>
          <a:xfrm>
            <a:off x="-2997" y="439492"/>
            <a:ext cx="12191999" cy="4607415"/>
          </a:xfrm>
          <a:prstGeom prst="rect">
            <a:avLst/>
          </a:prstGeom>
          <a:noFill/>
        </p:spPr>
        <p:txBody>
          <a:bodyPr wrap="square" lIns="182880" tIns="146304" rIns="182880" bIns="146304" rtlCol="0">
            <a:spAutoFit/>
          </a:bodyPr>
          <a:lstStyle/>
          <a:p>
            <a:pPr>
              <a:lnSpc>
                <a:spcPct val="90000"/>
              </a:lnSpc>
              <a:spcAft>
                <a:spcPts val="600"/>
              </a:spcAft>
            </a:pPr>
            <a:r>
              <a:rPr lang="en-US" sz="6000" b="1" u="sng" dirty="0"/>
              <a:t>bit.ly/</a:t>
            </a:r>
            <a:r>
              <a:rPr lang="en-US" sz="6000" b="1" u="sng" dirty="0" err="1"/>
              <a:t>hytechcamps</a:t>
            </a:r>
            <a:r>
              <a:rPr lang="en-US" sz="6000" b="1" u="sng" dirty="0"/>
              <a:t>:</a:t>
            </a:r>
            <a:r>
              <a:rPr lang="en-US" sz="3200" dirty="0"/>
              <a:t> Designing Retro Games</a:t>
            </a:r>
          </a:p>
          <a:p>
            <a:pPr>
              <a:lnSpc>
                <a:spcPct val="90000"/>
              </a:lnSpc>
              <a:spcAft>
                <a:spcPts val="600"/>
              </a:spcAft>
            </a:pPr>
            <a:endParaRPr lang="en-US" dirty="0">
              <a:solidFill>
                <a:schemeClr val="accent1">
                  <a:lumMod val="75000"/>
                </a:schemeClr>
              </a:solidFill>
            </a:endParaRPr>
          </a:p>
          <a:p>
            <a:pPr>
              <a:lnSpc>
                <a:spcPct val="90000"/>
              </a:lnSpc>
              <a:spcAft>
                <a:spcPts val="600"/>
              </a:spcAft>
            </a:pPr>
            <a:r>
              <a:rPr lang="en-US" sz="4000" dirty="0">
                <a:solidFill>
                  <a:schemeClr val="accent1">
                    <a:lumMod val="75000"/>
                  </a:schemeClr>
                </a:solidFill>
              </a:rPr>
              <a:t>1. Open </a:t>
            </a:r>
            <a:r>
              <a:rPr lang="en-US" sz="4000" b="1" u="sng" dirty="0">
                <a:solidFill>
                  <a:schemeClr val="accent1">
                    <a:lumMod val="75000"/>
                  </a:schemeClr>
                </a:solidFill>
              </a:rPr>
              <a:t>Sketch Toy</a:t>
            </a:r>
            <a:endParaRPr lang="en-US" sz="4000" b="1" i="1" u="sng" dirty="0">
              <a:solidFill>
                <a:schemeClr val="accent1">
                  <a:lumMod val="75000"/>
                </a:schemeClr>
              </a:solidFill>
            </a:endParaRPr>
          </a:p>
          <a:p>
            <a:pPr>
              <a:lnSpc>
                <a:spcPct val="90000"/>
              </a:lnSpc>
              <a:spcAft>
                <a:spcPts val="600"/>
              </a:spcAft>
            </a:pPr>
            <a:r>
              <a:rPr lang="en-US" sz="4000" dirty="0">
                <a:solidFill>
                  <a:schemeClr val="accent1">
                    <a:lumMod val="75000"/>
                  </a:schemeClr>
                </a:solidFill>
              </a:rPr>
              <a:t>2. Draw a video game character</a:t>
            </a:r>
          </a:p>
          <a:p>
            <a:pPr>
              <a:lnSpc>
                <a:spcPct val="90000"/>
              </a:lnSpc>
              <a:spcAft>
                <a:spcPts val="600"/>
              </a:spcAft>
            </a:pPr>
            <a:r>
              <a:rPr lang="en-US" sz="4000" dirty="0">
                <a:solidFill>
                  <a:schemeClr val="accent1">
                    <a:lumMod val="75000"/>
                  </a:schemeClr>
                </a:solidFill>
              </a:rPr>
              <a:t>3. Save the drawing</a:t>
            </a:r>
          </a:p>
          <a:p>
            <a:pPr>
              <a:lnSpc>
                <a:spcPct val="90000"/>
              </a:lnSpc>
              <a:spcAft>
                <a:spcPts val="600"/>
              </a:spcAft>
            </a:pPr>
            <a:r>
              <a:rPr lang="en-US" sz="4000" dirty="0">
                <a:solidFill>
                  <a:schemeClr val="accent1">
                    <a:lumMod val="75000"/>
                  </a:schemeClr>
                </a:solidFill>
              </a:rPr>
              <a:t>4. Copy the link</a:t>
            </a:r>
          </a:p>
          <a:p>
            <a:pPr>
              <a:lnSpc>
                <a:spcPct val="90000"/>
              </a:lnSpc>
              <a:spcAft>
                <a:spcPts val="600"/>
              </a:spcAft>
            </a:pPr>
            <a:r>
              <a:rPr lang="en-US" sz="4000" dirty="0">
                <a:solidFill>
                  <a:schemeClr val="accent1">
                    <a:lumMod val="75000"/>
                  </a:schemeClr>
                </a:solidFill>
              </a:rPr>
              <a:t>5. Submit your character</a:t>
            </a:r>
          </a:p>
        </p:txBody>
      </p:sp>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ICEBREAKER</a:t>
            </a:r>
          </a:p>
        </p:txBody>
      </p:sp>
    </p:spTree>
    <p:extLst>
      <p:ext uri="{BB962C8B-B14F-4D97-AF65-F5344CB8AC3E}">
        <p14:creationId xmlns:p14="http://schemas.microsoft.com/office/powerpoint/2010/main" val="2298523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fade">
                                      <p:cBhvr>
                                        <p:cTn id="31" dur="500"/>
                                        <p:tgtEl>
                                          <p:spTgt spid="2">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animEffect transition="in" filter="fade">
                                      <p:cBhvr>
                                        <p:cTn id="36"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F173E"/>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1" y="5088276"/>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PRESENTATION</a:t>
            </a:r>
          </a:p>
        </p:txBody>
      </p:sp>
      <p:pic>
        <p:nvPicPr>
          <p:cNvPr id="2050" name="Picture 2" descr="Vintage Video Games GIFs - Find &amp; Share on GIPHY">
            <a:extLst>
              <a:ext uri="{FF2B5EF4-FFF2-40B4-BE49-F238E27FC236}">
                <a16:creationId xmlns:a16="http://schemas.microsoft.com/office/drawing/2014/main" id="{A8AB3419-38C0-CD51-4BF5-635026160A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5953" y="41097"/>
            <a:ext cx="4994098" cy="4994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7956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30" name="Picture 6" descr="The Double-Edged Nature of Video Game Music | FrameFoo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imgur.com/jcGTnI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3" y="571500"/>
            <a:ext cx="10734675"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788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1030"/>
                                        </p:tgtEl>
                                        <p:attrNameLst>
                                          <p:attrName>style.visibility</p:attrName>
                                        </p:attrNameLst>
                                      </p:cBhvr>
                                      <p:to>
                                        <p:strVal val="visible"/>
                                      </p:to>
                                    </p:set>
                                  </p:childTnLst>
                                </p:cTn>
                              </p:par>
                              <p:par>
                                <p:cTn id="7" presetID="35" presetClass="emph" presetSubtype="0" repeatCount="indefinite" fill="hold" nodeType="withEffect">
                                  <p:stCondLst>
                                    <p:cond delay="500"/>
                                  </p:stCondLst>
                                  <p:childTnLst>
                                    <p:anim calcmode="discrete" valueType="str">
                                      <p:cBhvr>
                                        <p:cTn id="8" dur="1000" fill="hold"/>
                                        <p:tgtEl>
                                          <p:spTgt spid="103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30" name="Picture 6" descr="The Double-Edged Nature of Video Game Music | FrameFo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imgur.com/jcGTnI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663" y="571500"/>
            <a:ext cx="1073467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3" name="smw_coi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314700"/>
            <a:ext cx="609600" cy="609600"/>
          </a:xfrm>
          <a:prstGeom prst="rect">
            <a:avLst/>
          </a:prstGeom>
        </p:spPr>
      </p:pic>
    </p:spTree>
    <p:extLst>
      <p:ext uri="{BB962C8B-B14F-4D97-AF65-F5344CB8AC3E}">
        <p14:creationId xmlns:p14="http://schemas.microsoft.com/office/powerpoint/2010/main" val="1333249200"/>
      </p:ext>
    </p:extLst>
  </p:cSld>
  <p:clrMapOvr>
    <a:masterClrMapping/>
  </p:clrMapOvr>
  <mc:AlternateContent xmlns:mc="http://schemas.openxmlformats.org/markup-compatibility/2006" xmlns:p14="http://schemas.microsoft.com/office/powerpoint/2010/main">
    <mc:Choice Requires="p14">
      <p:transition p14:dur="0" advClick="0" advTm="750"/>
    </mc:Choice>
    <mc:Fallback xmlns="">
      <p:transition advClick="0" advTm="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8C8A8"/>
        </a:solidFill>
        <a:effectLst/>
      </p:bgPr>
    </p:bg>
    <p:spTree>
      <p:nvGrpSpPr>
        <p:cNvPr id="1" name=""/>
        <p:cNvGrpSpPr/>
        <p:nvPr/>
      </p:nvGrpSpPr>
      <p:grpSpPr>
        <a:xfrm>
          <a:off x="0" y="0"/>
          <a:ext cx="0" cy="0"/>
          <a:chOff x="0" y="0"/>
          <a:chExt cx="0" cy="0"/>
        </a:xfrm>
      </p:grpSpPr>
      <p:pic>
        <p:nvPicPr>
          <p:cNvPr id="1026" name="Picture 2" descr="This was the first game you ever truly loved. | Super mario world ..."/>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93437" y="0"/>
            <a:ext cx="800512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675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ggie Encouraged Nintendo To Embrace &quot;What The Brand Stood Fo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395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Hyland 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accent5"/>
        </a:solidFill>
        <a:ln w="12700">
          <a:solidFill>
            <a:schemeClr val="tx2"/>
          </a:solidFill>
          <a:miter lim="800000"/>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6780</TotalTime>
  <Words>1236</Words>
  <Application>Microsoft Office PowerPoint</Application>
  <PresentationFormat>Widescreen</PresentationFormat>
  <Paragraphs>173</Paragraphs>
  <Slides>26</Slides>
  <Notes>16</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SimSun</vt:lpstr>
      <vt:lpstr>Arial</vt:lpstr>
      <vt:lpstr>Arial Black</vt:lpstr>
      <vt:lpstr>Calibri</vt:lpstr>
      <vt:lpstr>Pixeboy</vt:lpstr>
      <vt:lpstr>Segoe UI</vt:lpstr>
      <vt:lpstr>Wingdings</vt:lpstr>
      <vt:lpstr>Hyland 2019</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Donkey Kong (1981)</vt:lpstr>
      <vt:lpstr>It's-a Me!</vt:lpstr>
      <vt:lpstr>Why does Mario look the way he does?</vt:lpstr>
      <vt:lpstr>Mario's Early Games</vt:lpstr>
      <vt:lpstr>Platformers</vt:lpstr>
      <vt:lpstr>Traditional 2D Platformer Features</vt:lpstr>
      <vt:lpstr>PowerPoint Presentation</vt:lpstr>
      <vt:lpstr>Making a Game – No Code</vt:lpstr>
      <vt:lpstr>Making a Game – Assembly / Machine Code</vt:lpstr>
      <vt:lpstr>Microsoft MakeCode Arcade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Trent Turner</dc:creator>
  <cp:lastModifiedBy>Joseph Maxwell</cp:lastModifiedBy>
  <cp:revision>280</cp:revision>
  <dcterms:created xsi:type="dcterms:W3CDTF">2019-03-11T04:04:09Z</dcterms:created>
  <dcterms:modified xsi:type="dcterms:W3CDTF">2024-05-20T13:46:36Z</dcterms:modified>
</cp:coreProperties>
</file>